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8" r:id="rId2"/>
    <p:sldId id="278" r:id="rId3"/>
    <p:sldId id="279" r:id="rId4"/>
    <p:sldId id="283" r:id="rId5"/>
    <p:sldId id="328" r:id="rId6"/>
    <p:sldId id="282" r:id="rId7"/>
    <p:sldId id="302" r:id="rId8"/>
    <p:sldId id="271" r:id="rId9"/>
    <p:sldId id="272" r:id="rId10"/>
    <p:sldId id="286" r:id="rId11"/>
    <p:sldId id="324" r:id="rId12"/>
    <p:sldId id="303" r:id="rId13"/>
    <p:sldId id="304" r:id="rId14"/>
    <p:sldId id="313" r:id="rId15"/>
    <p:sldId id="314" r:id="rId16"/>
    <p:sldId id="316" r:id="rId17"/>
    <p:sldId id="317" r:id="rId18"/>
    <p:sldId id="318" r:id="rId19"/>
    <p:sldId id="319" r:id="rId20"/>
    <p:sldId id="320" r:id="rId21"/>
    <p:sldId id="321" r:id="rId22"/>
    <p:sldId id="322" r:id="rId23"/>
    <p:sldId id="308" r:id="rId24"/>
    <p:sldId id="309" r:id="rId25"/>
    <p:sldId id="306" r:id="rId26"/>
    <p:sldId id="311" r:id="rId27"/>
    <p:sldId id="312" r:id="rId28"/>
    <p:sldId id="274" r:id="rId29"/>
    <p:sldId id="299" r:id="rId30"/>
  </p:sldIdLst>
  <p:sldSz cx="9756775" cy="7315200"/>
  <p:notesSz cx="6797675" cy="9926638"/>
  <p:defaultTextStyle>
    <a:defPPr>
      <a:defRPr lang="en-US"/>
    </a:defPPr>
    <a:lvl1pPr algn="r" rtl="0" eaLnBrk="0" fontAlgn="base" hangingPunct="0">
      <a:spcBef>
        <a:spcPct val="0"/>
      </a:spcBef>
      <a:spcAft>
        <a:spcPct val="0"/>
      </a:spcAft>
      <a:defRPr sz="1400" kern="1200">
        <a:solidFill>
          <a:schemeClr val="tx1"/>
        </a:solidFill>
        <a:latin typeface="Arial" charset="0"/>
        <a:ea typeface="+mn-ea"/>
        <a:cs typeface="+mn-cs"/>
      </a:defRPr>
    </a:lvl1pPr>
    <a:lvl2pPr marL="457200" algn="r" rtl="0" eaLnBrk="0" fontAlgn="base" hangingPunct="0">
      <a:spcBef>
        <a:spcPct val="0"/>
      </a:spcBef>
      <a:spcAft>
        <a:spcPct val="0"/>
      </a:spcAft>
      <a:defRPr sz="1400" kern="1200">
        <a:solidFill>
          <a:schemeClr val="tx1"/>
        </a:solidFill>
        <a:latin typeface="Arial" charset="0"/>
        <a:ea typeface="+mn-ea"/>
        <a:cs typeface="+mn-cs"/>
      </a:defRPr>
    </a:lvl2pPr>
    <a:lvl3pPr marL="914400" algn="r" rtl="0" eaLnBrk="0" fontAlgn="base" hangingPunct="0">
      <a:spcBef>
        <a:spcPct val="0"/>
      </a:spcBef>
      <a:spcAft>
        <a:spcPct val="0"/>
      </a:spcAft>
      <a:defRPr sz="1400" kern="1200">
        <a:solidFill>
          <a:schemeClr val="tx1"/>
        </a:solidFill>
        <a:latin typeface="Arial" charset="0"/>
        <a:ea typeface="+mn-ea"/>
        <a:cs typeface="+mn-cs"/>
      </a:defRPr>
    </a:lvl3pPr>
    <a:lvl4pPr marL="1371600" algn="r" rtl="0" eaLnBrk="0" fontAlgn="base" hangingPunct="0">
      <a:spcBef>
        <a:spcPct val="0"/>
      </a:spcBef>
      <a:spcAft>
        <a:spcPct val="0"/>
      </a:spcAft>
      <a:defRPr sz="1400" kern="1200">
        <a:solidFill>
          <a:schemeClr val="tx1"/>
        </a:solidFill>
        <a:latin typeface="Arial" charset="0"/>
        <a:ea typeface="+mn-ea"/>
        <a:cs typeface="+mn-cs"/>
      </a:defRPr>
    </a:lvl4pPr>
    <a:lvl5pPr marL="1828800" algn="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364" autoAdjust="0"/>
  </p:normalViewPr>
  <p:slideViewPr>
    <p:cSldViewPr>
      <p:cViewPr>
        <p:scale>
          <a:sx n="100" d="100"/>
          <a:sy n="100" d="100"/>
        </p:scale>
        <p:origin x="1194" y="282"/>
      </p:cViewPr>
      <p:guideLst>
        <p:guide orient="horz" pos="2304"/>
        <p:guide pos="307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4DF96-9A4C-43CA-B334-59360D9B02F6}" type="doc">
      <dgm:prSet loTypeId="urn:microsoft.com/office/officeart/2005/8/layout/process1" loCatId="process" qsTypeId="urn:microsoft.com/office/officeart/2005/8/quickstyle/simple1" qsCatId="simple" csTypeId="urn:microsoft.com/office/officeart/2005/8/colors/colorful5" csCatId="colorful" phldr="1"/>
      <dgm:spPr/>
    </dgm:pt>
    <dgm:pt modelId="{4DB42BBA-914D-4310-B989-31066F06D241}">
      <dgm:prSet phldrT="[Text]"/>
      <dgm:spPr/>
      <dgm:t>
        <a:bodyPr/>
        <a:lstStyle/>
        <a:p>
          <a:r>
            <a:rPr lang="en-GB" dirty="0" smtClean="0">
              <a:solidFill>
                <a:srgbClr val="002060"/>
              </a:solidFill>
              <a:latin typeface="Calibri" panose="020F0502020204030204" pitchFamily="34" charset="0"/>
              <a:cs typeface="Calibri" panose="020F0502020204030204" pitchFamily="34" charset="0"/>
            </a:rPr>
            <a:t>What happened/or what will happen</a:t>
          </a:r>
          <a:endParaRPr lang="en-GB" dirty="0">
            <a:solidFill>
              <a:srgbClr val="002060"/>
            </a:solidFill>
            <a:latin typeface="Calibri" panose="020F0502020204030204" pitchFamily="34" charset="0"/>
            <a:cs typeface="Calibri" panose="020F0502020204030204" pitchFamily="34" charset="0"/>
          </a:endParaRPr>
        </a:p>
      </dgm:t>
    </dgm:pt>
    <dgm:pt modelId="{FB4F3F27-5F7B-4911-8C1B-3CBFC10683E1}" type="parTrans" cxnId="{82A33816-C929-48B2-9049-DDD594863DAA}">
      <dgm:prSet/>
      <dgm:spPr/>
      <dgm:t>
        <a:bodyPr/>
        <a:lstStyle/>
        <a:p>
          <a:endParaRPr lang="en-GB"/>
        </a:p>
      </dgm:t>
    </dgm:pt>
    <dgm:pt modelId="{4864DFFB-F5D9-4CAC-B7EE-DB2DCFC2B765}" type="sibTrans" cxnId="{82A33816-C929-48B2-9049-DDD594863DAA}">
      <dgm:prSet/>
      <dgm:spPr/>
      <dgm:t>
        <a:bodyPr/>
        <a:lstStyle/>
        <a:p>
          <a:endParaRPr lang="en-GB" dirty="0"/>
        </a:p>
      </dgm:t>
    </dgm:pt>
    <dgm:pt modelId="{83515217-57ED-436A-8BCE-1020CAD6EF42}">
      <dgm:prSet phldrT="[Text]"/>
      <dgm:spPr/>
      <dgm:t>
        <a:bodyPr/>
        <a:lstStyle/>
        <a:p>
          <a:r>
            <a:rPr lang="en-GB" dirty="0" smtClean="0">
              <a:solidFill>
                <a:schemeClr val="tx1"/>
              </a:solidFill>
              <a:latin typeface="Calibri" panose="020F0502020204030204" pitchFamily="34" charset="0"/>
              <a:cs typeface="Calibri" panose="020F0502020204030204" pitchFamily="34" charset="0"/>
            </a:rPr>
            <a:t>Lead to...</a:t>
          </a:r>
          <a:endParaRPr lang="en-GB" dirty="0">
            <a:solidFill>
              <a:schemeClr val="tx1"/>
            </a:solidFill>
            <a:latin typeface="Calibri" panose="020F0502020204030204" pitchFamily="34" charset="0"/>
            <a:cs typeface="Calibri" panose="020F0502020204030204" pitchFamily="34" charset="0"/>
          </a:endParaRPr>
        </a:p>
      </dgm:t>
    </dgm:pt>
    <dgm:pt modelId="{F606D10F-EDF0-4268-BA85-48946BED0C69}" type="parTrans" cxnId="{477011C0-E286-45E8-9677-0340475EF8B8}">
      <dgm:prSet/>
      <dgm:spPr/>
      <dgm:t>
        <a:bodyPr/>
        <a:lstStyle/>
        <a:p>
          <a:endParaRPr lang="en-GB"/>
        </a:p>
      </dgm:t>
    </dgm:pt>
    <dgm:pt modelId="{39B1616C-A4FA-4E6A-8965-113D789EADFA}" type="sibTrans" cxnId="{477011C0-E286-45E8-9677-0340475EF8B8}">
      <dgm:prSet/>
      <dgm:spPr/>
      <dgm:t>
        <a:bodyPr/>
        <a:lstStyle/>
        <a:p>
          <a:endParaRPr lang="en-GB" dirty="0"/>
        </a:p>
      </dgm:t>
    </dgm:pt>
    <dgm:pt modelId="{DF87C3BB-85ED-4021-94DC-92F6E1D3FB6F}">
      <dgm:prSet/>
      <dgm:spPr/>
      <dgm:t>
        <a:bodyPr/>
        <a:lstStyle/>
        <a:p>
          <a:r>
            <a:rPr lang="en-GB" dirty="0" smtClean="0">
              <a:solidFill>
                <a:schemeClr val="tx1"/>
              </a:solidFill>
              <a:latin typeface="Calibri" panose="020F0502020204030204" pitchFamily="34" charset="0"/>
              <a:cs typeface="Calibri" panose="020F0502020204030204" pitchFamily="34" charset="0"/>
            </a:rPr>
            <a:t>Outcome</a:t>
          </a:r>
          <a:endParaRPr lang="en-GB" dirty="0">
            <a:solidFill>
              <a:schemeClr val="tx1"/>
            </a:solidFill>
            <a:latin typeface="Calibri" panose="020F0502020204030204" pitchFamily="34" charset="0"/>
            <a:cs typeface="Calibri" panose="020F0502020204030204" pitchFamily="34" charset="0"/>
          </a:endParaRPr>
        </a:p>
      </dgm:t>
    </dgm:pt>
    <dgm:pt modelId="{2680AB20-A712-4363-91EC-32A8DB2EB125}" type="parTrans" cxnId="{A88F0AD0-0FFA-4743-95F4-CC916BE7736D}">
      <dgm:prSet/>
      <dgm:spPr/>
      <dgm:t>
        <a:bodyPr/>
        <a:lstStyle/>
        <a:p>
          <a:endParaRPr lang="en-GB"/>
        </a:p>
      </dgm:t>
    </dgm:pt>
    <dgm:pt modelId="{1F961619-D085-4D16-B86C-4BC70462FDBF}" type="sibTrans" cxnId="{A88F0AD0-0FFA-4743-95F4-CC916BE7736D}">
      <dgm:prSet/>
      <dgm:spPr/>
      <dgm:t>
        <a:bodyPr/>
        <a:lstStyle/>
        <a:p>
          <a:endParaRPr lang="en-GB"/>
        </a:p>
      </dgm:t>
    </dgm:pt>
    <dgm:pt modelId="{EEF21E71-579F-4741-A634-8F1B46CDAFBD}">
      <dgm:prSet/>
      <dgm:spPr/>
      <dgm:t>
        <a:bodyPr/>
        <a:lstStyle/>
        <a:p>
          <a:r>
            <a:rPr lang="en-GB" dirty="0" smtClean="0">
              <a:solidFill>
                <a:schemeClr val="tx1"/>
              </a:solidFill>
              <a:latin typeface="Calibri" panose="020F0502020204030204" pitchFamily="34" charset="0"/>
              <a:cs typeface="Calibri" panose="020F0502020204030204" pitchFamily="34" charset="0"/>
            </a:rPr>
            <a:t>Then...</a:t>
          </a:r>
          <a:endParaRPr lang="en-GB" dirty="0">
            <a:solidFill>
              <a:schemeClr val="tx1"/>
            </a:solidFill>
            <a:latin typeface="Calibri" panose="020F0502020204030204" pitchFamily="34" charset="0"/>
            <a:cs typeface="Calibri" panose="020F0502020204030204" pitchFamily="34" charset="0"/>
          </a:endParaRPr>
        </a:p>
      </dgm:t>
    </dgm:pt>
    <dgm:pt modelId="{4B04A310-5514-4512-B542-B001F45263FB}" type="parTrans" cxnId="{149E2847-E2FC-4309-9281-AA169156DE3F}">
      <dgm:prSet/>
      <dgm:spPr/>
      <dgm:t>
        <a:bodyPr/>
        <a:lstStyle/>
        <a:p>
          <a:endParaRPr lang="en-GB"/>
        </a:p>
      </dgm:t>
    </dgm:pt>
    <dgm:pt modelId="{503696AF-3B53-4A64-970F-07B06583794E}" type="sibTrans" cxnId="{149E2847-E2FC-4309-9281-AA169156DE3F}">
      <dgm:prSet/>
      <dgm:spPr/>
      <dgm:t>
        <a:bodyPr/>
        <a:lstStyle/>
        <a:p>
          <a:endParaRPr lang="en-GB" dirty="0"/>
        </a:p>
      </dgm:t>
    </dgm:pt>
    <dgm:pt modelId="{F4B10ABC-04E0-4232-B16C-BE83C930CB4F}" type="pres">
      <dgm:prSet presAssocID="{A574DF96-9A4C-43CA-B334-59360D9B02F6}" presName="Name0" presStyleCnt="0">
        <dgm:presLayoutVars>
          <dgm:dir/>
          <dgm:resizeHandles val="exact"/>
        </dgm:presLayoutVars>
      </dgm:prSet>
      <dgm:spPr/>
    </dgm:pt>
    <dgm:pt modelId="{0E9AA3C0-5EB9-444D-B949-AA9F203438A4}" type="pres">
      <dgm:prSet presAssocID="{4DB42BBA-914D-4310-B989-31066F06D241}" presName="node" presStyleLbl="node1" presStyleIdx="0" presStyleCnt="4">
        <dgm:presLayoutVars>
          <dgm:bulletEnabled val="1"/>
        </dgm:presLayoutVars>
      </dgm:prSet>
      <dgm:spPr/>
      <dgm:t>
        <a:bodyPr/>
        <a:lstStyle/>
        <a:p>
          <a:endParaRPr lang="en-GB"/>
        </a:p>
      </dgm:t>
    </dgm:pt>
    <dgm:pt modelId="{4ADAEAC5-0374-4D53-95D4-25167252C04C}" type="pres">
      <dgm:prSet presAssocID="{4864DFFB-F5D9-4CAC-B7EE-DB2DCFC2B765}" presName="sibTrans" presStyleLbl="sibTrans2D1" presStyleIdx="0" presStyleCnt="3"/>
      <dgm:spPr/>
      <dgm:t>
        <a:bodyPr/>
        <a:lstStyle/>
        <a:p>
          <a:endParaRPr lang="en-GB"/>
        </a:p>
      </dgm:t>
    </dgm:pt>
    <dgm:pt modelId="{6A56361B-EE53-4233-99AC-9A483FFDEE88}" type="pres">
      <dgm:prSet presAssocID="{4864DFFB-F5D9-4CAC-B7EE-DB2DCFC2B765}" presName="connectorText" presStyleLbl="sibTrans2D1" presStyleIdx="0" presStyleCnt="3"/>
      <dgm:spPr/>
      <dgm:t>
        <a:bodyPr/>
        <a:lstStyle/>
        <a:p>
          <a:endParaRPr lang="en-GB"/>
        </a:p>
      </dgm:t>
    </dgm:pt>
    <dgm:pt modelId="{0A5D142C-98D5-4E6C-92E0-CE3BAFA4BC34}" type="pres">
      <dgm:prSet presAssocID="{83515217-57ED-436A-8BCE-1020CAD6EF42}" presName="node" presStyleLbl="node1" presStyleIdx="1" presStyleCnt="4" custLinFactNeighborX="-7391" custLinFactNeighborY="628">
        <dgm:presLayoutVars>
          <dgm:bulletEnabled val="1"/>
        </dgm:presLayoutVars>
      </dgm:prSet>
      <dgm:spPr/>
      <dgm:t>
        <a:bodyPr/>
        <a:lstStyle/>
        <a:p>
          <a:endParaRPr lang="en-GB"/>
        </a:p>
      </dgm:t>
    </dgm:pt>
    <dgm:pt modelId="{4C384208-EA5C-4063-B3F1-7F4FE871FFDD}" type="pres">
      <dgm:prSet presAssocID="{39B1616C-A4FA-4E6A-8965-113D789EADFA}" presName="sibTrans" presStyleLbl="sibTrans2D1" presStyleIdx="1" presStyleCnt="3"/>
      <dgm:spPr/>
      <dgm:t>
        <a:bodyPr/>
        <a:lstStyle/>
        <a:p>
          <a:endParaRPr lang="en-GB"/>
        </a:p>
      </dgm:t>
    </dgm:pt>
    <dgm:pt modelId="{44B0D0A4-748C-4F2D-B5AA-D393CAA82650}" type="pres">
      <dgm:prSet presAssocID="{39B1616C-A4FA-4E6A-8965-113D789EADFA}" presName="connectorText" presStyleLbl="sibTrans2D1" presStyleIdx="1" presStyleCnt="3"/>
      <dgm:spPr/>
      <dgm:t>
        <a:bodyPr/>
        <a:lstStyle/>
        <a:p>
          <a:endParaRPr lang="en-GB"/>
        </a:p>
      </dgm:t>
    </dgm:pt>
    <dgm:pt modelId="{16800DC5-867B-4296-9AAA-4D6F76EE2AA0}" type="pres">
      <dgm:prSet presAssocID="{EEF21E71-579F-4741-A634-8F1B46CDAFBD}" presName="node" presStyleLbl="node1" presStyleIdx="2" presStyleCnt="4">
        <dgm:presLayoutVars>
          <dgm:bulletEnabled val="1"/>
        </dgm:presLayoutVars>
      </dgm:prSet>
      <dgm:spPr/>
      <dgm:t>
        <a:bodyPr/>
        <a:lstStyle/>
        <a:p>
          <a:endParaRPr lang="en-GB"/>
        </a:p>
      </dgm:t>
    </dgm:pt>
    <dgm:pt modelId="{41717AFE-833F-4C3B-AE6A-A5478BB544AC}" type="pres">
      <dgm:prSet presAssocID="{503696AF-3B53-4A64-970F-07B06583794E}" presName="sibTrans" presStyleLbl="sibTrans2D1" presStyleIdx="2" presStyleCnt="3"/>
      <dgm:spPr/>
      <dgm:t>
        <a:bodyPr/>
        <a:lstStyle/>
        <a:p>
          <a:endParaRPr lang="en-GB"/>
        </a:p>
      </dgm:t>
    </dgm:pt>
    <dgm:pt modelId="{88B74C19-271A-4636-99C7-8879900E2931}" type="pres">
      <dgm:prSet presAssocID="{503696AF-3B53-4A64-970F-07B06583794E}" presName="connectorText" presStyleLbl="sibTrans2D1" presStyleIdx="2" presStyleCnt="3"/>
      <dgm:spPr/>
      <dgm:t>
        <a:bodyPr/>
        <a:lstStyle/>
        <a:p>
          <a:endParaRPr lang="en-GB"/>
        </a:p>
      </dgm:t>
    </dgm:pt>
    <dgm:pt modelId="{A88C12B1-1C1D-4933-B856-95A9A75D5FF4}" type="pres">
      <dgm:prSet presAssocID="{DF87C3BB-85ED-4021-94DC-92F6E1D3FB6F}" presName="node" presStyleLbl="node1" presStyleIdx="3" presStyleCnt="4">
        <dgm:presLayoutVars>
          <dgm:bulletEnabled val="1"/>
        </dgm:presLayoutVars>
      </dgm:prSet>
      <dgm:spPr/>
      <dgm:t>
        <a:bodyPr/>
        <a:lstStyle/>
        <a:p>
          <a:endParaRPr lang="en-GB"/>
        </a:p>
      </dgm:t>
    </dgm:pt>
  </dgm:ptLst>
  <dgm:cxnLst>
    <dgm:cxn modelId="{2F466D92-0424-4AD8-8F0F-89415ACB4D81}" type="presOf" srcId="{4DB42BBA-914D-4310-B989-31066F06D241}" destId="{0E9AA3C0-5EB9-444D-B949-AA9F203438A4}" srcOrd="0" destOrd="0" presId="urn:microsoft.com/office/officeart/2005/8/layout/process1"/>
    <dgm:cxn modelId="{BE0F8913-A27A-410A-96CA-E5B8FD0F85DA}" type="presOf" srcId="{39B1616C-A4FA-4E6A-8965-113D789EADFA}" destId="{44B0D0A4-748C-4F2D-B5AA-D393CAA82650}" srcOrd="1" destOrd="0" presId="urn:microsoft.com/office/officeart/2005/8/layout/process1"/>
    <dgm:cxn modelId="{BE5AE21B-670E-4885-BED5-C7C129CFBC6C}" type="presOf" srcId="{39B1616C-A4FA-4E6A-8965-113D789EADFA}" destId="{4C384208-EA5C-4063-B3F1-7F4FE871FFDD}" srcOrd="0" destOrd="0" presId="urn:microsoft.com/office/officeart/2005/8/layout/process1"/>
    <dgm:cxn modelId="{B348C1CE-7786-4798-ABA4-7C63AD766AAD}" type="presOf" srcId="{4864DFFB-F5D9-4CAC-B7EE-DB2DCFC2B765}" destId="{6A56361B-EE53-4233-99AC-9A483FFDEE88}" srcOrd="1" destOrd="0" presId="urn:microsoft.com/office/officeart/2005/8/layout/process1"/>
    <dgm:cxn modelId="{2B59E9D1-BEEC-492E-A3A6-E969C8B46F7C}" type="presOf" srcId="{503696AF-3B53-4A64-970F-07B06583794E}" destId="{88B74C19-271A-4636-99C7-8879900E2931}" srcOrd="1" destOrd="0" presId="urn:microsoft.com/office/officeart/2005/8/layout/process1"/>
    <dgm:cxn modelId="{4498ACD1-663C-4A88-9A42-FBC64A6205E6}" type="presOf" srcId="{503696AF-3B53-4A64-970F-07B06583794E}" destId="{41717AFE-833F-4C3B-AE6A-A5478BB544AC}" srcOrd="0" destOrd="0" presId="urn:microsoft.com/office/officeart/2005/8/layout/process1"/>
    <dgm:cxn modelId="{A88F0AD0-0FFA-4743-95F4-CC916BE7736D}" srcId="{A574DF96-9A4C-43CA-B334-59360D9B02F6}" destId="{DF87C3BB-85ED-4021-94DC-92F6E1D3FB6F}" srcOrd="3" destOrd="0" parTransId="{2680AB20-A712-4363-91EC-32A8DB2EB125}" sibTransId="{1F961619-D085-4D16-B86C-4BC70462FDBF}"/>
    <dgm:cxn modelId="{A54C8AC1-1DCE-44B1-9A88-9253AB1A9DA8}" type="presOf" srcId="{DF87C3BB-85ED-4021-94DC-92F6E1D3FB6F}" destId="{A88C12B1-1C1D-4933-B856-95A9A75D5FF4}" srcOrd="0" destOrd="0" presId="urn:microsoft.com/office/officeart/2005/8/layout/process1"/>
    <dgm:cxn modelId="{149E2847-E2FC-4309-9281-AA169156DE3F}" srcId="{A574DF96-9A4C-43CA-B334-59360D9B02F6}" destId="{EEF21E71-579F-4741-A634-8F1B46CDAFBD}" srcOrd="2" destOrd="0" parTransId="{4B04A310-5514-4512-B542-B001F45263FB}" sibTransId="{503696AF-3B53-4A64-970F-07B06583794E}"/>
    <dgm:cxn modelId="{47F6C790-28BC-4050-8030-F31573D310EC}" type="presOf" srcId="{4864DFFB-F5D9-4CAC-B7EE-DB2DCFC2B765}" destId="{4ADAEAC5-0374-4D53-95D4-25167252C04C}" srcOrd="0" destOrd="0" presId="urn:microsoft.com/office/officeart/2005/8/layout/process1"/>
    <dgm:cxn modelId="{4DDB1098-CBDD-41E5-97A4-0F3CCCB9BFC5}" type="presOf" srcId="{83515217-57ED-436A-8BCE-1020CAD6EF42}" destId="{0A5D142C-98D5-4E6C-92E0-CE3BAFA4BC34}" srcOrd="0" destOrd="0" presId="urn:microsoft.com/office/officeart/2005/8/layout/process1"/>
    <dgm:cxn modelId="{477011C0-E286-45E8-9677-0340475EF8B8}" srcId="{A574DF96-9A4C-43CA-B334-59360D9B02F6}" destId="{83515217-57ED-436A-8BCE-1020CAD6EF42}" srcOrd="1" destOrd="0" parTransId="{F606D10F-EDF0-4268-BA85-48946BED0C69}" sibTransId="{39B1616C-A4FA-4E6A-8965-113D789EADFA}"/>
    <dgm:cxn modelId="{82A33816-C929-48B2-9049-DDD594863DAA}" srcId="{A574DF96-9A4C-43CA-B334-59360D9B02F6}" destId="{4DB42BBA-914D-4310-B989-31066F06D241}" srcOrd="0" destOrd="0" parTransId="{FB4F3F27-5F7B-4911-8C1B-3CBFC10683E1}" sibTransId="{4864DFFB-F5D9-4CAC-B7EE-DB2DCFC2B765}"/>
    <dgm:cxn modelId="{E7C04230-6F00-4BD0-A9A1-C66AED127713}" type="presOf" srcId="{EEF21E71-579F-4741-A634-8F1B46CDAFBD}" destId="{16800DC5-867B-4296-9AAA-4D6F76EE2AA0}" srcOrd="0" destOrd="0" presId="urn:microsoft.com/office/officeart/2005/8/layout/process1"/>
    <dgm:cxn modelId="{04E3AB6D-94CA-45FD-B6B8-E20CBC7C03AE}" type="presOf" srcId="{A574DF96-9A4C-43CA-B334-59360D9B02F6}" destId="{F4B10ABC-04E0-4232-B16C-BE83C930CB4F}" srcOrd="0" destOrd="0" presId="urn:microsoft.com/office/officeart/2005/8/layout/process1"/>
    <dgm:cxn modelId="{64F89D72-29A0-406C-9F2E-B1E8641613A6}" type="presParOf" srcId="{F4B10ABC-04E0-4232-B16C-BE83C930CB4F}" destId="{0E9AA3C0-5EB9-444D-B949-AA9F203438A4}" srcOrd="0" destOrd="0" presId="urn:microsoft.com/office/officeart/2005/8/layout/process1"/>
    <dgm:cxn modelId="{12E8B055-93E8-4A50-8A83-5133C15BA465}" type="presParOf" srcId="{F4B10ABC-04E0-4232-B16C-BE83C930CB4F}" destId="{4ADAEAC5-0374-4D53-95D4-25167252C04C}" srcOrd="1" destOrd="0" presId="urn:microsoft.com/office/officeart/2005/8/layout/process1"/>
    <dgm:cxn modelId="{33135DDE-8473-41D4-B0AE-9FF83A46CF28}" type="presParOf" srcId="{4ADAEAC5-0374-4D53-95D4-25167252C04C}" destId="{6A56361B-EE53-4233-99AC-9A483FFDEE88}" srcOrd="0" destOrd="0" presId="urn:microsoft.com/office/officeart/2005/8/layout/process1"/>
    <dgm:cxn modelId="{852BC026-41F8-4FD8-BBF7-A5389D248FB6}" type="presParOf" srcId="{F4B10ABC-04E0-4232-B16C-BE83C930CB4F}" destId="{0A5D142C-98D5-4E6C-92E0-CE3BAFA4BC34}" srcOrd="2" destOrd="0" presId="urn:microsoft.com/office/officeart/2005/8/layout/process1"/>
    <dgm:cxn modelId="{8118FE23-2056-4791-96CC-26AED4519CA4}" type="presParOf" srcId="{F4B10ABC-04E0-4232-B16C-BE83C930CB4F}" destId="{4C384208-EA5C-4063-B3F1-7F4FE871FFDD}" srcOrd="3" destOrd="0" presId="urn:microsoft.com/office/officeart/2005/8/layout/process1"/>
    <dgm:cxn modelId="{8DEF5390-FD81-4C45-A2F2-9A51FE9EA3E1}" type="presParOf" srcId="{4C384208-EA5C-4063-B3F1-7F4FE871FFDD}" destId="{44B0D0A4-748C-4F2D-B5AA-D393CAA82650}" srcOrd="0" destOrd="0" presId="urn:microsoft.com/office/officeart/2005/8/layout/process1"/>
    <dgm:cxn modelId="{CE7A8BA6-8241-4F40-966A-8BA0D02AA136}" type="presParOf" srcId="{F4B10ABC-04E0-4232-B16C-BE83C930CB4F}" destId="{16800DC5-867B-4296-9AAA-4D6F76EE2AA0}" srcOrd="4" destOrd="0" presId="urn:microsoft.com/office/officeart/2005/8/layout/process1"/>
    <dgm:cxn modelId="{FFC37228-6ECC-4383-8FE8-813AF2AF0CCB}" type="presParOf" srcId="{F4B10ABC-04E0-4232-B16C-BE83C930CB4F}" destId="{41717AFE-833F-4C3B-AE6A-A5478BB544AC}" srcOrd="5" destOrd="0" presId="urn:microsoft.com/office/officeart/2005/8/layout/process1"/>
    <dgm:cxn modelId="{A50B88EA-0E60-4FAF-BDD0-9A7F224391DF}" type="presParOf" srcId="{41717AFE-833F-4C3B-AE6A-A5478BB544AC}" destId="{88B74C19-271A-4636-99C7-8879900E2931}" srcOrd="0" destOrd="0" presId="urn:microsoft.com/office/officeart/2005/8/layout/process1"/>
    <dgm:cxn modelId="{B213D488-7125-4411-A01B-FB0EF35857D4}" type="presParOf" srcId="{F4B10ABC-04E0-4232-B16C-BE83C930CB4F}" destId="{A88C12B1-1C1D-4933-B856-95A9A75D5FF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AA3C0-5EB9-444D-B949-AA9F203438A4}">
      <dsp:nvSpPr>
        <dsp:cNvPr id="0" name=""/>
        <dsp:cNvSpPr/>
      </dsp:nvSpPr>
      <dsp:spPr>
        <a:xfrm>
          <a:off x="2894" y="1289000"/>
          <a:ext cx="1265391" cy="104394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rgbClr val="002060"/>
              </a:solidFill>
              <a:latin typeface="Calibri" panose="020F0502020204030204" pitchFamily="34" charset="0"/>
              <a:cs typeface="Calibri" panose="020F0502020204030204" pitchFamily="34" charset="0"/>
            </a:rPr>
            <a:t>What happened/or what will happen</a:t>
          </a:r>
          <a:endParaRPr lang="en-GB" sz="1500" kern="1200" dirty="0">
            <a:solidFill>
              <a:srgbClr val="002060"/>
            </a:solidFill>
            <a:latin typeface="Calibri" panose="020F0502020204030204" pitchFamily="34" charset="0"/>
            <a:cs typeface="Calibri" panose="020F0502020204030204" pitchFamily="34" charset="0"/>
          </a:endParaRPr>
        </a:p>
      </dsp:txBody>
      <dsp:txXfrm>
        <a:off x="33470" y="1319576"/>
        <a:ext cx="1204239" cy="982795"/>
      </dsp:txXfrm>
    </dsp:sp>
    <dsp:sp modelId="{4ADAEAC5-0374-4D53-95D4-25167252C04C}">
      <dsp:nvSpPr>
        <dsp:cNvPr id="0" name=""/>
        <dsp:cNvSpPr/>
      </dsp:nvSpPr>
      <dsp:spPr>
        <a:xfrm rot="12997">
          <a:off x="1385471" y="1657370"/>
          <a:ext cx="248437" cy="31381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1385471" y="1719992"/>
        <a:ext cx="173906" cy="188291"/>
      </dsp:txXfrm>
    </dsp:sp>
    <dsp:sp modelId="{0A5D142C-98D5-4E6C-92E0-CE3BAFA4BC34}">
      <dsp:nvSpPr>
        <dsp:cNvPr id="0" name=""/>
        <dsp:cNvSpPr/>
      </dsp:nvSpPr>
      <dsp:spPr>
        <a:xfrm>
          <a:off x="1737031" y="1295556"/>
          <a:ext cx="1265391" cy="1043947"/>
        </a:xfrm>
        <a:prstGeom prst="roundRect">
          <a:avLst>
            <a:gd name="adj" fmla="val 10000"/>
          </a:avLst>
        </a:prstGeom>
        <a:solidFill>
          <a:schemeClr val="accent5">
            <a:hueOff val="-48190"/>
            <a:satOff val="-1461"/>
            <a:lumOff val="-1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Calibri" panose="020F0502020204030204" pitchFamily="34" charset="0"/>
              <a:cs typeface="Calibri" panose="020F0502020204030204" pitchFamily="34" charset="0"/>
            </a:rPr>
            <a:t>Lead to...</a:t>
          </a:r>
          <a:endParaRPr lang="en-GB" sz="1500" kern="1200" dirty="0">
            <a:solidFill>
              <a:schemeClr val="tx1"/>
            </a:solidFill>
            <a:latin typeface="Calibri" panose="020F0502020204030204" pitchFamily="34" charset="0"/>
            <a:cs typeface="Calibri" panose="020F0502020204030204" pitchFamily="34" charset="0"/>
          </a:endParaRPr>
        </a:p>
      </dsp:txBody>
      <dsp:txXfrm>
        <a:off x="1767607" y="1326132"/>
        <a:ext cx="1204239" cy="982795"/>
      </dsp:txXfrm>
    </dsp:sp>
    <dsp:sp modelId="{4C384208-EA5C-4063-B3F1-7F4FE871FFDD}">
      <dsp:nvSpPr>
        <dsp:cNvPr id="0" name=""/>
        <dsp:cNvSpPr/>
      </dsp:nvSpPr>
      <dsp:spPr>
        <a:xfrm rot="21587541">
          <a:off x="3138313" y="1657314"/>
          <a:ext cx="288092" cy="313817"/>
        </a:xfrm>
        <a:prstGeom prst="rightArrow">
          <a:avLst>
            <a:gd name="adj1" fmla="val 60000"/>
            <a:gd name="adj2" fmla="val 50000"/>
          </a:avLst>
        </a:prstGeom>
        <a:solidFill>
          <a:schemeClr val="accent5">
            <a:hueOff val="-72285"/>
            <a:satOff val="-2191"/>
            <a:lumOff val="-19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3138313" y="1720234"/>
        <a:ext cx="201664" cy="188291"/>
      </dsp:txXfrm>
    </dsp:sp>
    <dsp:sp modelId="{16800DC5-867B-4296-9AAA-4D6F76EE2AA0}">
      <dsp:nvSpPr>
        <dsp:cNvPr id="0" name=""/>
        <dsp:cNvSpPr/>
      </dsp:nvSpPr>
      <dsp:spPr>
        <a:xfrm>
          <a:off x="3545989" y="1289000"/>
          <a:ext cx="1265391" cy="1043947"/>
        </a:xfrm>
        <a:prstGeom prst="roundRect">
          <a:avLst>
            <a:gd name="adj" fmla="val 10000"/>
          </a:avLst>
        </a:prstGeom>
        <a:solidFill>
          <a:schemeClr val="accent5">
            <a:hueOff val="-96380"/>
            <a:satOff val="-2921"/>
            <a:lumOff val="-257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Calibri" panose="020F0502020204030204" pitchFamily="34" charset="0"/>
              <a:cs typeface="Calibri" panose="020F0502020204030204" pitchFamily="34" charset="0"/>
            </a:rPr>
            <a:t>Then...</a:t>
          </a:r>
          <a:endParaRPr lang="en-GB" sz="1500" kern="1200" dirty="0">
            <a:solidFill>
              <a:schemeClr val="tx1"/>
            </a:solidFill>
            <a:latin typeface="Calibri" panose="020F0502020204030204" pitchFamily="34" charset="0"/>
            <a:cs typeface="Calibri" panose="020F0502020204030204" pitchFamily="34" charset="0"/>
          </a:endParaRPr>
        </a:p>
      </dsp:txBody>
      <dsp:txXfrm>
        <a:off x="3576565" y="1319576"/>
        <a:ext cx="1204239" cy="982795"/>
      </dsp:txXfrm>
    </dsp:sp>
    <dsp:sp modelId="{41717AFE-833F-4C3B-AE6A-A5478BB544AC}">
      <dsp:nvSpPr>
        <dsp:cNvPr id="0" name=""/>
        <dsp:cNvSpPr/>
      </dsp:nvSpPr>
      <dsp:spPr>
        <a:xfrm>
          <a:off x="4937920" y="1654065"/>
          <a:ext cx="268262" cy="313817"/>
        </a:xfrm>
        <a:prstGeom prst="rightArrow">
          <a:avLst>
            <a:gd name="adj1" fmla="val 60000"/>
            <a:gd name="adj2" fmla="val 50000"/>
          </a:avLst>
        </a:prstGeom>
        <a:solidFill>
          <a:schemeClr val="accent5">
            <a:hueOff val="-144570"/>
            <a:satOff val="-4382"/>
            <a:lumOff val="-38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4937920" y="1716828"/>
        <a:ext cx="187783" cy="188291"/>
      </dsp:txXfrm>
    </dsp:sp>
    <dsp:sp modelId="{A88C12B1-1C1D-4933-B856-95A9A75D5FF4}">
      <dsp:nvSpPr>
        <dsp:cNvPr id="0" name=""/>
        <dsp:cNvSpPr/>
      </dsp:nvSpPr>
      <dsp:spPr>
        <a:xfrm>
          <a:off x="5317537" y="1289000"/>
          <a:ext cx="1265391" cy="1043947"/>
        </a:xfrm>
        <a:prstGeom prst="roundRect">
          <a:avLst>
            <a:gd name="adj" fmla="val 10000"/>
          </a:avLst>
        </a:prstGeom>
        <a:solidFill>
          <a:schemeClr val="accent5">
            <a:hueOff val="-144570"/>
            <a:satOff val="-4382"/>
            <a:lumOff val="-3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Calibri" panose="020F0502020204030204" pitchFamily="34" charset="0"/>
              <a:cs typeface="Calibri" panose="020F0502020204030204" pitchFamily="34" charset="0"/>
            </a:rPr>
            <a:t>Outcome</a:t>
          </a:r>
          <a:endParaRPr lang="en-GB" sz="1500" kern="1200" dirty="0">
            <a:solidFill>
              <a:schemeClr val="tx1"/>
            </a:solidFill>
            <a:latin typeface="Calibri" panose="020F0502020204030204" pitchFamily="34" charset="0"/>
            <a:cs typeface="Calibri" panose="020F0502020204030204" pitchFamily="34" charset="0"/>
          </a:endParaRPr>
        </a:p>
      </dsp:txBody>
      <dsp:txXfrm>
        <a:off x="5348113" y="1319576"/>
        <a:ext cx="1204239" cy="9827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97925662-72EA-4A56-AE44-2CAD1F446FAC}" type="slidenum">
              <a:rPr lang="en-US"/>
              <a:pPr/>
              <a:t>‹#›</a:t>
            </a:fld>
            <a:endParaRPr lang="en-US"/>
          </a:p>
        </p:txBody>
      </p:sp>
    </p:spTree>
    <p:extLst>
      <p:ext uri="{BB962C8B-B14F-4D97-AF65-F5344CB8AC3E}">
        <p14:creationId xmlns:p14="http://schemas.microsoft.com/office/powerpoint/2010/main" val="264735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87C6AC05-E6CB-414B-A4C1-1E8ADC96E4B8}" type="slidenum">
              <a:rPr lang="en-US"/>
              <a:pPr/>
              <a:t>‹#›</a:t>
            </a:fld>
            <a:endParaRPr lang="en-US"/>
          </a:p>
        </p:txBody>
      </p:sp>
    </p:spTree>
    <p:extLst>
      <p:ext uri="{BB962C8B-B14F-4D97-AF65-F5344CB8AC3E}">
        <p14:creationId xmlns:p14="http://schemas.microsoft.com/office/powerpoint/2010/main" val="29253162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a:t>
            </a:fld>
            <a:endParaRPr lang="en-US"/>
          </a:p>
        </p:txBody>
      </p:sp>
    </p:spTree>
    <p:extLst>
      <p:ext uri="{BB962C8B-B14F-4D97-AF65-F5344CB8AC3E}">
        <p14:creationId xmlns:p14="http://schemas.microsoft.com/office/powerpoint/2010/main" val="368766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Cards – choose most relevant ones to your client.  Can also photocopy, laminate and tie</a:t>
            </a:r>
            <a:r>
              <a:rPr lang="en-AU" baseline="0" dirty="0" smtClean="0"/>
              <a:t> them together for client to keep on their person. (Show example)</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11</a:t>
            </a:fld>
            <a:endParaRPr lang="en-US"/>
          </a:p>
        </p:txBody>
      </p:sp>
    </p:spTree>
    <p:extLst>
      <p:ext uri="{BB962C8B-B14F-4D97-AF65-F5344CB8AC3E}">
        <p14:creationId xmlns:p14="http://schemas.microsoft.com/office/powerpoint/2010/main" val="56596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Includes</a:t>
            </a:r>
            <a:r>
              <a:rPr lang="en-AU" baseline="0" dirty="0" smtClean="0"/>
              <a:t> different cues – numbers, words, colours – different cues will resonate with different clients at different times.</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12</a:t>
            </a:fld>
            <a:endParaRPr lang="en-US"/>
          </a:p>
        </p:txBody>
      </p:sp>
    </p:spTree>
    <p:extLst>
      <p:ext uri="{BB962C8B-B14F-4D97-AF65-F5344CB8AC3E}">
        <p14:creationId xmlns:p14="http://schemas.microsoft.com/office/powerpoint/2010/main" val="208615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13</a:t>
            </a:fld>
            <a:endParaRPr lang="en-US"/>
          </a:p>
        </p:txBody>
      </p:sp>
    </p:spTree>
    <p:extLst>
      <p:ext uri="{BB962C8B-B14F-4D97-AF65-F5344CB8AC3E}">
        <p14:creationId xmlns:p14="http://schemas.microsoft.com/office/powerpoint/2010/main" val="342837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A811BA5A-2066-4CCB-8F89-2A5F3302B0E8}"/>
              </a:ext>
            </a:extLst>
          </p:cNvPr>
          <p:cNvSpPr>
            <a:spLocks noGrp="1" noRot="1" noChangeAspect="1" noTextEdit="1"/>
          </p:cNvSpPr>
          <p:nvPr>
            <p:ph type="sldImg"/>
          </p:nvPr>
        </p:nvSpPr>
        <p:spPr>
          <a:ln/>
        </p:spPr>
      </p:sp>
      <p:sp>
        <p:nvSpPr>
          <p:cNvPr id="202755" name="Notes Placeholder 2">
            <a:extLst>
              <a:ext uri="{FF2B5EF4-FFF2-40B4-BE49-F238E27FC236}">
                <a16:creationId xmlns:a16="http://schemas.microsoft.com/office/drawing/2014/main" id="{9C8469B2-CCE3-48DA-A197-901D9AFB6F00}"/>
              </a:ext>
            </a:extLst>
          </p:cNvPr>
          <p:cNvSpPr>
            <a:spLocks noGrp="1"/>
          </p:cNvSpPr>
          <p:nvPr>
            <p:ph type="body" idx="1"/>
          </p:nvPr>
        </p:nvSpPr>
        <p:spPr>
          <a:noFill/>
        </p:spPr>
        <p:txBody>
          <a:bodyPr/>
          <a:lstStyle/>
          <a:p>
            <a:r>
              <a:rPr lang="en-US" altLang="en-US" dirty="0" smtClean="0">
                <a:latin typeface="Arial" panose="020B0604020202020204" pitchFamily="34" charset="0"/>
                <a:cs typeface="Arial" panose="020B0604020202020204" pitchFamily="34" charset="0"/>
              </a:rPr>
              <a:t>Example of a crisis or safety</a:t>
            </a:r>
            <a:r>
              <a:rPr lang="en-US" altLang="en-US" baseline="0" dirty="0" smtClean="0">
                <a:latin typeface="Arial" panose="020B0604020202020204" pitchFamily="34" charset="0"/>
                <a:cs typeface="Arial" panose="020B0604020202020204" pitchFamily="34" charset="0"/>
              </a:rPr>
              <a:t> management plan that has been formatted for easy reading and reference – one page to suit keeping it on the fridge, for example, or the ability to take a photo of it on your phone.  This could complement a more comprehensive or thorough safety plan – a refrigerator “cheat sheet”.</a:t>
            </a:r>
            <a:endParaRPr lang="en-US" altLang="en-US" dirty="0">
              <a:latin typeface="Arial" panose="020B0604020202020204" pitchFamily="34" charset="0"/>
              <a:cs typeface="Arial" panose="020B0604020202020204" pitchFamily="34" charset="0"/>
            </a:endParaRPr>
          </a:p>
        </p:txBody>
      </p:sp>
      <p:sp>
        <p:nvSpPr>
          <p:cNvPr id="202756" name="Slide Number Placeholder 3">
            <a:extLst>
              <a:ext uri="{FF2B5EF4-FFF2-40B4-BE49-F238E27FC236}">
                <a16:creationId xmlns:a16="http://schemas.microsoft.com/office/drawing/2014/main" id="{CC61EE7F-2B3C-4D20-9C53-8FFE5A6B09D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CF6998-2EFB-400A-A3D8-D20079B5CC19}" type="slidenum">
              <a:rPr lang="en-AU" altLang="en-US" smtClean="0">
                <a:solidFill>
                  <a:srgbClr val="000000"/>
                </a:solidFill>
              </a:rPr>
              <a:pPr/>
              <a:t>14</a:t>
            </a:fld>
            <a:endParaRPr lang="en-AU" altLang="en-US">
              <a:solidFill>
                <a:srgbClr val="000000"/>
              </a:solidFill>
            </a:endParaRPr>
          </a:p>
        </p:txBody>
      </p:sp>
    </p:spTree>
    <p:extLst>
      <p:ext uri="{BB962C8B-B14F-4D97-AF65-F5344CB8AC3E}">
        <p14:creationId xmlns:p14="http://schemas.microsoft.com/office/powerpoint/2010/main" val="345185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27532FA4-CFA2-422F-B1F8-6F8164C3330E}"/>
              </a:ext>
            </a:extLst>
          </p:cNvPr>
          <p:cNvSpPr>
            <a:spLocks noGrp="1" noRot="1" noChangeAspect="1" noTextEdit="1"/>
          </p:cNvSpPr>
          <p:nvPr>
            <p:ph type="sldImg"/>
          </p:nvPr>
        </p:nvSpPr>
        <p:spPr>
          <a:ln/>
        </p:spPr>
      </p:sp>
      <p:sp>
        <p:nvSpPr>
          <p:cNvPr id="204803" name="Notes Placeholder 2">
            <a:extLst>
              <a:ext uri="{FF2B5EF4-FFF2-40B4-BE49-F238E27FC236}">
                <a16:creationId xmlns:a16="http://schemas.microsoft.com/office/drawing/2014/main" id="{13AE966B-C1F8-435D-829F-A5AD293FAE57}"/>
              </a:ext>
            </a:extLst>
          </p:cNvPr>
          <p:cNvSpPr>
            <a:spLocks noGrp="1"/>
          </p:cNvSpPr>
          <p:nvPr>
            <p:ph type="body" idx="1"/>
          </p:nvPr>
        </p:nvSpPr>
        <p:spPr>
          <a:noFill/>
        </p:spPr>
        <p:txBody>
          <a:bodyPr/>
          <a:lstStyle/>
          <a:p>
            <a:r>
              <a:rPr lang="en-US" altLang="en-US" dirty="0" smtClean="0">
                <a:latin typeface="Arial" panose="020B0604020202020204" pitchFamily="34" charset="0"/>
                <a:cs typeface="Arial" panose="020B0604020202020204" pitchFamily="34" charset="0"/>
              </a:rPr>
              <a:t>Safety</a:t>
            </a:r>
            <a:r>
              <a:rPr lang="en-US" altLang="en-US" baseline="0" dirty="0" smtClean="0">
                <a:latin typeface="Arial" panose="020B0604020202020204" pitchFamily="34" charset="0"/>
                <a:cs typeface="Arial" panose="020B0604020202020204" pitchFamily="34" charset="0"/>
              </a:rPr>
              <a:t> management plan for someone with ID – you’ve noticed we’ve added some pictures in case there are some reading or comprehension difficulties.</a:t>
            </a:r>
            <a:endParaRPr lang="en-US" altLang="en-US" dirty="0">
              <a:latin typeface="Arial" panose="020B0604020202020204" pitchFamily="34" charset="0"/>
              <a:cs typeface="Arial" panose="020B0604020202020204" pitchFamily="34" charset="0"/>
            </a:endParaRPr>
          </a:p>
        </p:txBody>
      </p:sp>
      <p:sp>
        <p:nvSpPr>
          <p:cNvPr id="204804" name="Slide Number Placeholder 3">
            <a:extLst>
              <a:ext uri="{FF2B5EF4-FFF2-40B4-BE49-F238E27FC236}">
                <a16:creationId xmlns:a16="http://schemas.microsoft.com/office/drawing/2014/main" id="{CD3FFA92-9234-4A86-9A73-73997CB669A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3E4C8D-509F-448C-9343-763A88AED2D3}" type="slidenum">
              <a:rPr lang="en-AU" altLang="en-US" smtClean="0">
                <a:solidFill>
                  <a:srgbClr val="000000"/>
                </a:solidFill>
              </a:rPr>
              <a:pPr/>
              <a:t>15</a:t>
            </a:fld>
            <a:endParaRPr lang="en-AU" altLang="en-US">
              <a:solidFill>
                <a:srgbClr val="000000"/>
              </a:solidFill>
            </a:endParaRPr>
          </a:p>
        </p:txBody>
      </p:sp>
    </p:spTree>
    <p:extLst>
      <p:ext uri="{BB962C8B-B14F-4D97-AF65-F5344CB8AC3E}">
        <p14:creationId xmlns:p14="http://schemas.microsoft.com/office/powerpoint/2010/main" val="134333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Even for the more complex clients, we can still use visuals</a:t>
            </a:r>
            <a:r>
              <a:rPr lang="en-AU" baseline="0" dirty="0" smtClean="0"/>
              <a:t> that are easy to follow, which is particularly important when a client is in a heightened distressed state.  You could even colour-code these if  you wanted to, to highlight certain parts.  We’ve done this on the computer, however one similar could be devised using a paper and pen.</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16</a:t>
            </a:fld>
            <a:endParaRPr lang="en-US"/>
          </a:p>
        </p:txBody>
      </p:sp>
    </p:spTree>
    <p:extLst>
      <p:ext uri="{BB962C8B-B14F-4D97-AF65-F5344CB8AC3E}">
        <p14:creationId xmlns:p14="http://schemas.microsoft.com/office/powerpoint/2010/main" val="4057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Chantele - Similar</a:t>
            </a:r>
            <a:r>
              <a:rPr lang="en-AU" baseline="0" dirty="0" smtClean="0"/>
              <a:t> concept to Zones of Regulation, which you may be familiar with.  </a:t>
            </a:r>
          </a:p>
          <a:p>
            <a:r>
              <a:rPr lang="en-AU" baseline="0" dirty="0" smtClean="0"/>
              <a:t>What does the YP see, hear, feel or remember in each zone?  For example, a YP experiencing psychosis might hear command hallucinations when in the ‘lost it’ zone, or a person with PTSD might get flashbacks.  This tool can then be a great way of exploring and building self-awareness.</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17</a:t>
            </a:fld>
            <a:endParaRPr lang="en-US"/>
          </a:p>
        </p:txBody>
      </p:sp>
    </p:spTree>
    <p:extLst>
      <p:ext uri="{BB962C8B-B14F-4D97-AF65-F5344CB8AC3E}">
        <p14:creationId xmlns:p14="http://schemas.microsoft.com/office/powerpoint/2010/main" val="324527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027D4708-A95B-45BD-B2BB-2416A9BDF8D5}"/>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E999DD79-CF03-47B4-AD53-9FBB901C40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cs typeface="Arial" panose="020B0604020202020204" pitchFamily="34" charset="0"/>
              </a:rPr>
              <a:t>Prompt cards that</a:t>
            </a:r>
            <a:r>
              <a:rPr lang="en-GB" altLang="en-US" baseline="0" dirty="0" smtClean="0">
                <a:latin typeface="Arial" panose="020B0604020202020204" pitchFamily="34" charset="0"/>
                <a:cs typeface="Arial" panose="020B0604020202020204" pitchFamily="34" charset="0"/>
              </a:rPr>
              <a:t> someone with SLCN can use – often YP struggling with their expressive communication in particular can find it difficult to think of what they want or need to say ‘off the top of their head’, however if options are put in front of them, they’re able to find what they’re after.  This is something you might have on the table during a session, or as palm cards the YP can keep with them.</a:t>
            </a:r>
            <a:endParaRPr lang="en-GB" altLang="en-US" dirty="0">
              <a:latin typeface="Arial" panose="020B0604020202020204" pitchFamily="34" charset="0"/>
              <a:cs typeface="Arial" panose="020B0604020202020204" pitchFamily="34" charset="0"/>
            </a:endParaRPr>
          </a:p>
        </p:txBody>
      </p:sp>
      <p:sp>
        <p:nvSpPr>
          <p:cNvPr id="216068" name="Slide Number Placeholder 3">
            <a:extLst>
              <a:ext uri="{FF2B5EF4-FFF2-40B4-BE49-F238E27FC236}">
                <a16:creationId xmlns:a16="http://schemas.microsoft.com/office/drawing/2014/main" id="{170A1D5D-CDC6-42A1-92F0-43DD4CA8A452}"/>
              </a:ext>
            </a:extLst>
          </p:cNvPr>
          <p:cNvSpPr>
            <a:spLocks noGrp="1"/>
          </p:cNvSpPr>
          <p:nvPr>
            <p:ph type="sldNum" sz="quarter" idx="5"/>
          </p:nvPr>
        </p:nvSpPr>
        <p:spPr>
          <a:xfrm>
            <a:off x="3778250" y="9429750"/>
            <a:ext cx="2889250"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5" tIns="45478" rIns="90955" bIns="45478"/>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7DAAD4-6747-4974-BA37-5473CCD0EABF}" type="slidenum">
              <a:rPr lang="en-GB" altLang="en-US" smtClean="0">
                <a:solidFill>
                  <a:srgbClr val="000000"/>
                </a:solidFill>
              </a:rPr>
              <a:pPr>
                <a:spcBef>
                  <a:spcPct val="0"/>
                </a:spcBef>
              </a:pPr>
              <a:t>18</a:t>
            </a:fld>
            <a:endParaRPr lang="en-GB" altLang="en-US">
              <a:solidFill>
                <a:srgbClr val="000000"/>
              </a:solidFill>
            </a:endParaRPr>
          </a:p>
        </p:txBody>
      </p:sp>
    </p:spTree>
    <p:extLst>
      <p:ext uri="{BB962C8B-B14F-4D97-AF65-F5344CB8AC3E}">
        <p14:creationId xmlns:p14="http://schemas.microsoft.com/office/powerpoint/2010/main" val="266654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a:t>
            </a:r>
            <a:r>
              <a:rPr lang="en-AU" baseline="0" dirty="0" smtClean="0"/>
              <a:t> way to present criteria or expectations for day leave.</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19</a:t>
            </a:fld>
            <a:endParaRPr lang="en-US"/>
          </a:p>
        </p:txBody>
      </p:sp>
    </p:spTree>
    <p:extLst>
      <p:ext uri="{BB962C8B-B14F-4D97-AF65-F5344CB8AC3E}">
        <p14:creationId xmlns:p14="http://schemas.microsoft.com/office/powerpoint/2010/main" val="170628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3358AB8-E20B-437E-8F2A-3D3AD230F5E1}"/>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6C9AF7C0-2D9D-4049-8FDB-0B7E0F63C98F}"/>
              </a:ext>
            </a:extLst>
          </p:cNvPr>
          <p:cNvSpPr>
            <a:spLocks noGrp="1"/>
          </p:cNvSpPr>
          <p:nvPr>
            <p:ph type="body" idx="1"/>
          </p:nvPr>
        </p:nvSpPr>
        <p:spPr>
          <a:noFill/>
        </p:spPr>
        <p:txBody>
          <a:bodyPr/>
          <a:lstStyle/>
          <a:p>
            <a:r>
              <a:rPr lang="en-US" altLang="en-US" dirty="0" smtClean="0">
                <a:latin typeface="Arial" panose="020B0604020202020204" pitchFamily="34" charset="0"/>
                <a:cs typeface="Arial" panose="020B0604020202020204" pitchFamily="34" charset="0"/>
              </a:rPr>
              <a:t>Laura - When</a:t>
            </a:r>
            <a:r>
              <a:rPr lang="en-US" altLang="en-US" baseline="0" dirty="0" smtClean="0">
                <a:latin typeface="Arial" panose="020B0604020202020204" pitchFamily="34" charset="0"/>
                <a:cs typeface="Arial" panose="020B0604020202020204" pitchFamily="34" charset="0"/>
              </a:rPr>
              <a:t> working with incarcerated young people, I found that many sought parole but didn’t understand what was required, because the expectations were only ever verbally provided to them by different people, and this led to them feeling frustrated, confused and impatient.  I sat down with one of the unit heads and clarified the information that I could then put in a document that staff could use as a reference to make sure they’re providing consistent information, and also presented in a way that helps the YP understand what they need to do.</a:t>
            </a:r>
            <a:endParaRPr lang="en-US" altLang="en-US" dirty="0">
              <a:latin typeface="Arial" panose="020B0604020202020204" pitchFamily="34" charset="0"/>
              <a:cs typeface="Arial" panose="020B0604020202020204" pitchFamily="34" charset="0"/>
            </a:endParaRPr>
          </a:p>
        </p:txBody>
      </p:sp>
      <p:sp>
        <p:nvSpPr>
          <p:cNvPr id="114692" name="Slide Number Placeholder 3">
            <a:extLst>
              <a:ext uri="{FF2B5EF4-FFF2-40B4-BE49-F238E27FC236}">
                <a16:creationId xmlns:a16="http://schemas.microsoft.com/office/drawing/2014/main" id="{392ABD34-7291-4E46-B629-11CC12282D9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788608-C063-4B8D-80EE-7A32137892BD}" type="slidenum">
              <a:rPr lang="en-AU" altLang="en-US" smtClean="0">
                <a:solidFill>
                  <a:srgbClr val="000000"/>
                </a:solidFill>
              </a:rPr>
              <a:pPr/>
              <a:t>20</a:t>
            </a:fld>
            <a:endParaRPr lang="en-AU" altLang="en-US">
              <a:solidFill>
                <a:srgbClr val="000000"/>
              </a:solidFill>
            </a:endParaRPr>
          </a:p>
        </p:txBody>
      </p:sp>
    </p:spTree>
    <p:extLst>
      <p:ext uri="{BB962C8B-B14F-4D97-AF65-F5344CB8AC3E}">
        <p14:creationId xmlns:p14="http://schemas.microsoft.com/office/powerpoint/2010/main" val="91373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Introduce</a:t>
            </a:r>
            <a:r>
              <a:rPr lang="en-AU" baseline="0" dirty="0" smtClean="0"/>
              <a:t> selves</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a:t>
            </a:fld>
            <a:endParaRPr lang="en-US"/>
          </a:p>
        </p:txBody>
      </p:sp>
    </p:spTree>
    <p:extLst>
      <p:ext uri="{BB962C8B-B14F-4D97-AF65-F5344CB8AC3E}">
        <p14:creationId xmlns:p14="http://schemas.microsoft.com/office/powerpoint/2010/main" val="4219846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1EA5BE03-C4BF-432B-A539-06A67CBD4824}"/>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CCB73B61-72BD-4233-B5AE-83ED9094E14E}"/>
              </a:ext>
            </a:extLst>
          </p:cNvPr>
          <p:cNvSpPr>
            <a:spLocks noGrp="1"/>
          </p:cNvSpPr>
          <p:nvPr>
            <p:ph type="body" idx="1"/>
          </p:nvPr>
        </p:nvSpPr>
        <p:spPr>
          <a:noFill/>
        </p:spPr>
        <p:txBody>
          <a:bodyPr/>
          <a:lstStyle/>
          <a:p>
            <a:endParaRPr lang="en-US" altLang="en-US" dirty="0">
              <a:latin typeface="Arial" panose="020B0604020202020204" pitchFamily="34" charset="0"/>
              <a:cs typeface="Arial" panose="020B0604020202020204" pitchFamily="34" charset="0"/>
            </a:endParaRPr>
          </a:p>
        </p:txBody>
      </p:sp>
      <p:sp>
        <p:nvSpPr>
          <p:cNvPr id="116740" name="Slide Number Placeholder 3">
            <a:extLst>
              <a:ext uri="{FF2B5EF4-FFF2-40B4-BE49-F238E27FC236}">
                <a16:creationId xmlns:a16="http://schemas.microsoft.com/office/drawing/2014/main" id="{F07AE092-82E2-45AF-9FDD-3F74B4ADD0B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97273E-30FC-49F7-A90F-D6086FCA9C24}" type="slidenum">
              <a:rPr lang="en-AU" altLang="en-US" smtClean="0">
                <a:solidFill>
                  <a:srgbClr val="000000"/>
                </a:solidFill>
              </a:rPr>
              <a:pPr/>
              <a:t>21</a:t>
            </a:fld>
            <a:endParaRPr lang="en-AU" altLang="en-US">
              <a:solidFill>
                <a:srgbClr val="000000"/>
              </a:solidFill>
            </a:endParaRPr>
          </a:p>
        </p:txBody>
      </p:sp>
    </p:spTree>
    <p:extLst>
      <p:ext uri="{BB962C8B-B14F-4D97-AF65-F5344CB8AC3E}">
        <p14:creationId xmlns:p14="http://schemas.microsoft.com/office/powerpoint/2010/main" val="38409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6CD567A-3E7E-45CC-A771-2BE6708A71E9}"/>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1C3E9159-8187-4C08-934B-80AA8E9AA926}"/>
              </a:ext>
            </a:extLst>
          </p:cNvPr>
          <p:cNvSpPr>
            <a:spLocks noGrp="1"/>
          </p:cNvSpPr>
          <p:nvPr>
            <p:ph type="body" idx="1"/>
          </p:nvPr>
        </p:nvSpPr>
        <p:spPr>
          <a:noFill/>
        </p:spPr>
        <p:txBody>
          <a:bodyPr/>
          <a:lstStyle/>
          <a:p>
            <a:r>
              <a:rPr lang="en-US" altLang="en-US" dirty="0" smtClean="0">
                <a:latin typeface="Arial" panose="020B0604020202020204" pitchFamily="34" charset="0"/>
                <a:cs typeface="Arial" panose="020B0604020202020204" pitchFamily="34" charset="0"/>
              </a:rPr>
              <a:t>This is like an adolescent version of a Social Story.  Those</a:t>
            </a:r>
            <a:r>
              <a:rPr lang="en-US" altLang="en-US" baseline="0" dirty="0" smtClean="0">
                <a:latin typeface="Arial" panose="020B0604020202020204" pitchFamily="34" charset="0"/>
                <a:cs typeface="Arial" panose="020B0604020202020204" pitchFamily="34" charset="0"/>
              </a:rPr>
              <a:t> without SLCN may understand the potential problems with coming to a mate’s </a:t>
            </a:r>
            <a:r>
              <a:rPr lang="en-US" altLang="en-US" baseline="0" dirty="0" err="1" smtClean="0">
                <a:latin typeface="Arial" panose="020B0604020202020204" pitchFamily="34" charset="0"/>
                <a:cs typeface="Arial" panose="020B0604020202020204" pitchFamily="34" charset="0"/>
              </a:rPr>
              <a:t>defence</a:t>
            </a:r>
            <a:r>
              <a:rPr lang="en-US" altLang="en-US" baseline="0" dirty="0" smtClean="0">
                <a:latin typeface="Arial" panose="020B0604020202020204" pitchFamily="34" charset="0"/>
                <a:cs typeface="Arial" panose="020B0604020202020204" pitchFamily="34" charset="0"/>
              </a:rPr>
              <a:t>, and how this could get them into trouble.  However, YP with SLCN may struggle to see the links.  This visual provides a youth-friendly example that describes some of the processes we might take for granted.</a:t>
            </a:r>
            <a:endParaRPr lang="en-US" altLang="en-US" dirty="0">
              <a:latin typeface="Arial" panose="020B0604020202020204" pitchFamily="34" charset="0"/>
              <a:cs typeface="Arial" panose="020B0604020202020204" pitchFamily="34" charset="0"/>
            </a:endParaRPr>
          </a:p>
        </p:txBody>
      </p:sp>
      <p:sp>
        <p:nvSpPr>
          <p:cNvPr id="118788" name="Slide Number Placeholder 3">
            <a:extLst>
              <a:ext uri="{FF2B5EF4-FFF2-40B4-BE49-F238E27FC236}">
                <a16:creationId xmlns:a16="http://schemas.microsoft.com/office/drawing/2014/main" id="{A23C6600-4A66-4734-93B5-7EE43B53CE3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2B7D5-B379-4100-A9D9-F2BDCC86A23B}" type="slidenum">
              <a:rPr lang="en-AU" altLang="en-US" smtClean="0">
                <a:solidFill>
                  <a:srgbClr val="000000"/>
                </a:solidFill>
              </a:rPr>
              <a:pPr/>
              <a:t>22</a:t>
            </a:fld>
            <a:endParaRPr lang="en-AU" altLang="en-US">
              <a:solidFill>
                <a:srgbClr val="000000"/>
              </a:solidFill>
            </a:endParaRPr>
          </a:p>
        </p:txBody>
      </p:sp>
    </p:spTree>
    <p:extLst>
      <p:ext uri="{BB962C8B-B14F-4D97-AF65-F5344CB8AC3E}">
        <p14:creationId xmlns:p14="http://schemas.microsoft.com/office/powerpoint/2010/main" val="354516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(Chantele)</a:t>
            </a:r>
          </a:p>
          <a:p>
            <a:r>
              <a:rPr lang="en-AU" dirty="0" smtClean="0"/>
              <a:t>The Dialectical Behaviour Therapy Skills Workbook – McKay, Wood</a:t>
            </a:r>
            <a:r>
              <a:rPr lang="en-AU" baseline="0" dirty="0" smtClean="0"/>
              <a:t> &amp; Brantley (2007)</a:t>
            </a:r>
            <a:endParaRPr lang="en-AU" dirty="0" smtClean="0"/>
          </a:p>
          <a:p>
            <a:endParaRPr lang="en-AU" dirty="0" smtClean="0"/>
          </a:p>
          <a:p>
            <a:r>
              <a:rPr lang="en-AU" dirty="0" smtClean="0"/>
              <a:t>I</a:t>
            </a:r>
            <a:r>
              <a:rPr lang="en-AU" baseline="0" dirty="0" smtClean="0"/>
              <a:t> modified the worksheet in this book to make it more visual.</a:t>
            </a:r>
          </a:p>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23</a:t>
            </a:fld>
            <a:endParaRPr lang="en-US"/>
          </a:p>
        </p:txBody>
      </p:sp>
    </p:spTree>
    <p:extLst>
      <p:ext uri="{BB962C8B-B14F-4D97-AF65-F5344CB8AC3E}">
        <p14:creationId xmlns:p14="http://schemas.microsoft.com/office/powerpoint/2010/main" val="286100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25</a:t>
            </a:fld>
            <a:endParaRPr lang="en-US"/>
          </a:p>
        </p:txBody>
      </p:sp>
    </p:spTree>
    <p:extLst>
      <p:ext uri="{BB962C8B-B14F-4D97-AF65-F5344CB8AC3E}">
        <p14:creationId xmlns:p14="http://schemas.microsoft.com/office/powerpoint/2010/main" val="2722772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Laura will add in here</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26</a:t>
            </a:fld>
            <a:endParaRPr lang="en-US"/>
          </a:p>
        </p:txBody>
      </p:sp>
    </p:spTree>
    <p:extLst>
      <p:ext uri="{BB962C8B-B14F-4D97-AF65-F5344CB8AC3E}">
        <p14:creationId xmlns:p14="http://schemas.microsoft.com/office/powerpoint/2010/main" val="1068432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27</a:t>
            </a:fld>
            <a:endParaRPr lang="en-US"/>
          </a:p>
        </p:txBody>
      </p:sp>
    </p:spTree>
    <p:extLst>
      <p:ext uri="{BB962C8B-B14F-4D97-AF65-F5344CB8AC3E}">
        <p14:creationId xmlns:p14="http://schemas.microsoft.com/office/powerpoint/2010/main" val="216494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(Chantele)- So after</a:t>
            </a:r>
            <a:r>
              <a:rPr lang="en-AU" baseline="0" dirty="0" smtClean="0"/>
              <a:t> all of this- What is one thing you think you can try to implement into your practice this week?</a:t>
            </a:r>
            <a:endParaRPr lang="en-AU" dirty="0" smtClean="0"/>
          </a:p>
          <a:p>
            <a:r>
              <a:rPr lang="en-AU" dirty="0" smtClean="0"/>
              <a:t>Once this becomes automatic, add</a:t>
            </a:r>
            <a:r>
              <a:rPr lang="en-AU" baseline="0" dirty="0" smtClean="0"/>
              <a:t> in an additional skill</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28</a:t>
            </a:fld>
            <a:endParaRPr lang="en-US"/>
          </a:p>
        </p:txBody>
      </p:sp>
    </p:spTree>
    <p:extLst>
      <p:ext uri="{BB962C8B-B14F-4D97-AF65-F5344CB8AC3E}">
        <p14:creationId xmlns:p14="http://schemas.microsoft.com/office/powerpoint/2010/main" val="1686454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chantele</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29</a:t>
            </a:fld>
            <a:endParaRPr lang="en-US"/>
          </a:p>
        </p:txBody>
      </p:sp>
    </p:spTree>
    <p:extLst>
      <p:ext uri="{BB962C8B-B14F-4D97-AF65-F5344CB8AC3E}">
        <p14:creationId xmlns:p14="http://schemas.microsoft.com/office/powerpoint/2010/main" val="156065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Chantele- First:</a:t>
            </a:r>
            <a:r>
              <a:rPr lang="en-AU" sz="1200" kern="1200" baseline="0" dirty="0" smtClean="0">
                <a:solidFill>
                  <a:schemeClr val="tx1"/>
                </a:solidFill>
                <a:effectLst/>
                <a:latin typeface="Arial" charset="0"/>
                <a:ea typeface="+mn-ea"/>
                <a:cs typeface="+mn-cs"/>
              </a:rPr>
              <a:t> </a:t>
            </a:r>
            <a:r>
              <a:rPr lang="en-AU" sz="1200" kern="1200" dirty="0" smtClean="0">
                <a:solidFill>
                  <a:schemeClr val="tx1"/>
                </a:solidFill>
                <a:effectLst/>
                <a:latin typeface="Arial" charset="0"/>
                <a:ea typeface="+mn-ea"/>
                <a:cs typeface="+mn-cs"/>
              </a:rPr>
              <a:t>So if you are watching this webinar you are most likely a clinician who is working with a young person with a communication disorder. Considering the high</a:t>
            </a:r>
            <a:r>
              <a:rPr lang="en-AU" sz="1200" kern="1200" baseline="0" dirty="0" smtClean="0">
                <a:solidFill>
                  <a:schemeClr val="tx1"/>
                </a:solidFill>
                <a:effectLst/>
                <a:latin typeface="Arial" charset="0"/>
                <a:ea typeface="+mn-ea"/>
                <a:cs typeface="+mn-cs"/>
              </a:rPr>
              <a:t> co-morbidity of SLCN and mental illness that was highlighted in webinar 1, c</a:t>
            </a:r>
            <a:r>
              <a:rPr lang="en-AU" sz="1200" kern="1200" dirty="0" smtClean="0">
                <a:solidFill>
                  <a:schemeClr val="tx1"/>
                </a:solidFill>
                <a:effectLst/>
                <a:latin typeface="Arial" charset="0"/>
                <a:ea typeface="+mn-ea"/>
                <a:cs typeface="+mn-cs"/>
              </a:rPr>
              <a:t>hances are, in fact, that there will be more than one young person on your caseload at any one time who is experiencing speech,</a:t>
            </a:r>
            <a:r>
              <a:rPr lang="en-AU" sz="1200" kern="1200" baseline="0" dirty="0" smtClean="0">
                <a:solidFill>
                  <a:schemeClr val="tx1"/>
                </a:solidFill>
                <a:effectLst/>
                <a:latin typeface="Arial" charset="0"/>
                <a:ea typeface="+mn-ea"/>
                <a:cs typeface="+mn-cs"/>
              </a:rPr>
              <a:t> language and</a:t>
            </a:r>
            <a:r>
              <a:rPr lang="en-AU" sz="1200" kern="1200" dirty="0" smtClean="0">
                <a:solidFill>
                  <a:schemeClr val="tx1"/>
                </a:solidFill>
                <a:effectLst/>
                <a:latin typeface="Arial" charset="0"/>
                <a:ea typeface="+mn-ea"/>
                <a:cs typeface="+mn-cs"/>
              </a:rPr>
              <a:t> communication difficulties.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Show slide: Objectives</a:t>
            </a:r>
          </a:p>
          <a:p>
            <a:r>
              <a:rPr lang="en-AU" sz="1200" kern="1200" dirty="0" smtClean="0">
                <a:solidFill>
                  <a:schemeClr val="tx1"/>
                </a:solidFill>
                <a:effectLst/>
                <a:latin typeface="Arial" charset="0"/>
                <a:ea typeface="+mn-ea"/>
                <a:cs typeface="+mn-cs"/>
              </a:rPr>
              <a:t> </a:t>
            </a:r>
          </a:p>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3</a:t>
            </a:fld>
            <a:endParaRPr lang="en-US"/>
          </a:p>
        </p:txBody>
      </p:sp>
    </p:spTree>
    <p:extLst>
      <p:ext uri="{BB962C8B-B14F-4D97-AF65-F5344CB8AC3E}">
        <p14:creationId xmlns:p14="http://schemas.microsoft.com/office/powerpoint/2010/main" val="264438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(Chantele) Here</a:t>
            </a:r>
            <a:r>
              <a:rPr lang="en-AU" baseline="0" dirty="0" smtClean="0"/>
              <a:t> is an example of an explanation provided to a young person in a mental health setting that </a:t>
            </a:r>
            <a:r>
              <a:rPr lang="en-AU" dirty="0" smtClean="0"/>
              <a:t>does not contain long words, jargon</a:t>
            </a:r>
            <a:r>
              <a:rPr lang="en-AU" baseline="0" dirty="0" smtClean="0"/>
              <a:t> or acronyms, however is still complex because the young person is required to undertake a number of tasks associated with communication skills (Laura to read out paragraph) The young person would have been required to::</a:t>
            </a:r>
            <a:endParaRPr lang="en-AU" dirty="0" smtClean="0"/>
          </a:p>
          <a:p>
            <a:pPr marL="171450" indent="-171450">
              <a:buFontTx/>
              <a:buChar char="-"/>
            </a:pPr>
            <a:r>
              <a:rPr lang="en-AU" baseline="0" dirty="0" smtClean="0"/>
              <a:t>Listen</a:t>
            </a:r>
          </a:p>
          <a:p>
            <a:pPr marL="171450" indent="-171450">
              <a:buFontTx/>
              <a:buChar char="-"/>
            </a:pPr>
            <a:r>
              <a:rPr lang="en-AU" baseline="0" dirty="0" smtClean="0"/>
              <a:t>Concentrate</a:t>
            </a:r>
          </a:p>
          <a:p>
            <a:pPr marL="171450" indent="-171450">
              <a:buFontTx/>
              <a:buChar char="-"/>
            </a:pPr>
            <a:r>
              <a:rPr lang="en-AU" baseline="0" dirty="0" smtClean="0"/>
              <a:t>Store information</a:t>
            </a:r>
          </a:p>
          <a:p>
            <a:pPr marL="171450" indent="-171450">
              <a:buFontTx/>
              <a:buChar char="-"/>
            </a:pPr>
            <a:r>
              <a:rPr lang="en-AU" baseline="0" dirty="0" smtClean="0"/>
              <a:t>Understand a very long sentence</a:t>
            </a:r>
          </a:p>
          <a:p>
            <a:pPr marL="171450" indent="-171450">
              <a:buFontTx/>
              <a:buChar char="-"/>
            </a:pPr>
            <a:r>
              <a:rPr lang="en-AU" dirty="0" smtClean="0"/>
              <a:t>Recognise that</a:t>
            </a:r>
            <a:r>
              <a:rPr lang="en-AU" baseline="0" dirty="0" smtClean="0"/>
              <a:t> the person saying all of this is doing so with good intentions</a:t>
            </a:r>
          </a:p>
          <a:p>
            <a:pPr marL="171450" indent="-171450">
              <a:buFontTx/>
              <a:buChar char="-"/>
            </a:pPr>
            <a:r>
              <a:rPr lang="en-AU" baseline="0" dirty="0" smtClean="0"/>
              <a:t>Understand conjunctions and clauses</a:t>
            </a:r>
          </a:p>
          <a:p>
            <a:pPr marL="171450" indent="-171450">
              <a:buFontTx/>
              <a:buChar char="-"/>
            </a:pPr>
            <a:r>
              <a:rPr lang="en-AU" baseline="0" dirty="0" smtClean="0"/>
              <a:t>Deal with the emotional content of the words</a:t>
            </a:r>
          </a:p>
          <a:p>
            <a:pPr marL="171450" indent="-171450">
              <a:buFontTx/>
              <a:buChar char="-"/>
            </a:pPr>
            <a:r>
              <a:rPr lang="en-AU" baseline="0" dirty="0" smtClean="0"/>
              <a:t>Understand intent and meaning by interpreting tone of voice</a:t>
            </a:r>
          </a:p>
          <a:p>
            <a:pPr marL="171450" indent="-171450">
              <a:buFontTx/>
              <a:buChar char="-"/>
            </a:pPr>
            <a:r>
              <a:rPr lang="en-AU" baseline="0" dirty="0" smtClean="0"/>
              <a:t>Respond appropriately.</a:t>
            </a:r>
          </a:p>
          <a:p>
            <a:pPr marL="0" indent="0">
              <a:buFontTx/>
              <a:buNone/>
            </a:pPr>
            <a:endParaRPr lang="en-AU" altLang="en-US" sz="1200" b="1" i="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The golden rule for working with young people with mental health difficulties should always be - assume they understand far less than you think. Check and even double-check. By erring on the side of caution, you will more easily identify any troubles they are having,</a:t>
            </a:r>
            <a:r>
              <a:rPr lang="en-AU" sz="1200" kern="1200" baseline="0" dirty="0" smtClean="0">
                <a:solidFill>
                  <a:schemeClr val="tx1"/>
                </a:solidFill>
                <a:effectLst/>
                <a:latin typeface="Arial" charset="0"/>
                <a:ea typeface="+mn-ea"/>
                <a:cs typeface="+mn-cs"/>
              </a:rPr>
              <a:t> and this will help you know if a specific speech pathology assessment is indicated.</a:t>
            </a:r>
            <a:r>
              <a:rPr lang="en-AU" sz="1200" kern="1200" dirty="0" smtClean="0">
                <a:solidFill>
                  <a:schemeClr val="tx1"/>
                </a:solidFill>
                <a:effectLst/>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altLang="en-US" sz="1200" b="1" i="1" kern="1200" baseline="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altLang="en-US" sz="1200" b="0" i="0" kern="1200" baseline="0" dirty="0" smtClean="0">
                <a:solidFill>
                  <a:schemeClr val="tx1"/>
                </a:solidFill>
                <a:effectLst/>
                <a:latin typeface="Arial" charset="0"/>
                <a:ea typeface="+mn-ea"/>
                <a:cs typeface="+mn-cs"/>
              </a:rPr>
              <a:t>Considering SLC is the cornerstone of all therapeutic work, it is essential that SLCN are identified and addressed.  Webinar 1 outlined how you can identify SLCN in your clients and the importance of differential diagnosis, and in this webinar we will start to show you how you can use strategies, particularly visual aids, to increase the effectiveness of your verbally-mediated therapy sessions.  Webinar 3 will continue on this theme.</a:t>
            </a:r>
            <a:endParaRPr lang="en-AU" altLang="en-US" sz="1200" b="0" i="0" baseline="0" dirty="0" smtClean="0"/>
          </a:p>
        </p:txBody>
      </p:sp>
      <p:sp>
        <p:nvSpPr>
          <p:cNvPr id="4" name="Slide Number Placeholder 3"/>
          <p:cNvSpPr>
            <a:spLocks noGrp="1"/>
          </p:cNvSpPr>
          <p:nvPr>
            <p:ph type="sldNum" sz="quarter" idx="10"/>
          </p:nvPr>
        </p:nvSpPr>
        <p:spPr/>
        <p:txBody>
          <a:bodyPr/>
          <a:lstStyle/>
          <a:p>
            <a:fld id="{87C6AC05-E6CB-414B-A4C1-1E8ADC96E4B8}" type="slidenum">
              <a:rPr lang="en-US" smtClean="0"/>
              <a:pPr/>
              <a:t>4</a:t>
            </a:fld>
            <a:endParaRPr lang="en-US"/>
          </a:p>
        </p:txBody>
      </p:sp>
    </p:spTree>
    <p:extLst>
      <p:ext uri="{BB962C8B-B14F-4D97-AF65-F5344CB8AC3E}">
        <p14:creationId xmlns:p14="http://schemas.microsoft.com/office/powerpoint/2010/main" val="36677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(Chantele)</a:t>
            </a:r>
          </a:p>
          <a:p>
            <a:r>
              <a:rPr lang="en-AU" sz="1200" kern="1200" dirty="0" smtClean="0">
                <a:solidFill>
                  <a:schemeClr val="tx1"/>
                </a:solidFill>
                <a:effectLst/>
                <a:latin typeface="Arial" charset="0"/>
                <a:ea typeface="+mn-ea"/>
                <a:cs typeface="+mn-cs"/>
              </a:rPr>
              <a:t>FIRST: Now let’s consider you are in the room with a young person who may have communication difficulties - diagnosed or otherwise. What are some of the best ways you can help them understand what you are saying, and allow them to be able to communicate with you? After all, psychotherapy is verbally-mediated and communication-dependent.  Therefore, without effective communication psychotherapy will fail.</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Here are some key strategies: READ from</a:t>
            </a:r>
            <a:r>
              <a:rPr lang="en-AU" sz="1200" kern="1200" baseline="0" dirty="0" smtClean="0">
                <a:solidFill>
                  <a:schemeClr val="tx1"/>
                </a:solidFill>
                <a:effectLst/>
                <a:latin typeface="Arial" charset="0"/>
                <a:ea typeface="+mn-ea"/>
                <a:cs typeface="+mn-cs"/>
              </a:rPr>
              <a:t> slide</a:t>
            </a:r>
            <a:endParaRPr lang="en-AU" sz="1200" kern="1200" dirty="0" smtClean="0">
              <a:solidFill>
                <a:schemeClr val="tx1"/>
              </a:solidFill>
              <a:effectLst/>
              <a:latin typeface="Arial" charset="0"/>
              <a:ea typeface="+mn-ea"/>
              <a:cs typeface="+mn-cs"/>
            </a:endParaRPr>
          </a:p>
          <a:p>
            <a:endParaRPr lang="en-AU" sz="1200" kern="1200" dirty="0" smtClean="0">
              <a:solidFill>
                <a:schemeClr val="tx1"/>
              </a:solidFill>
              <a:effectLst/>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6</a:t>
            </a:fld>
            <a:endParaRPr lang="en-US"/>
          </a:p>
        </p:txBody>
      </p:sp>
    </p:spTree>
    <p:extLst>
      <p:ext uri="{BB962C8B-B14F-4D97-AF65-F5344CB8AC3E}">
        <p14:creationId xmlns:p14="http://schemas.microsoft.com/office/powerpoint/2010/main" val="50938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(Chantele)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FIRST: Visual communication tools: These provide a scaffold for verbal communication and help increase comprehension.  </a:t>
            </a:r>
            <a:r>
              <a:rPr lang="en-AU" sz="1200" dirty="0" smtClean="0"/>
              <a:t>It is amazing how much more can be remembered if it is tagged to an image.  Examples include Comic Strip Conversations (stick figures with</a:t>
            </a:r>
            <a:r>
              <a:rPr lang="en-AU" sz="1200" baseline="0" dirty="0" smtClean="0"/>
              <a:t> </a:t>
            </a:r>
            <a:r>
              <a:rPr lang="en-AU" sz="1200" dirty="0" smtClean="0"/>
              <a:t>thinking and talking bubbles that utilise</a:t>
            </a:r>
            <a:r>
              <a:rPr lang="en-AU" sz="1200" baseline="0" dirty="0" smtClean="0"/>
              <a:t> colour to represent emotions);</a:t>
            </a:r>
            <a:r>
              <a:rPr lang="en-AU" sz="1200" dirty="0" smtClean="0"/>
              <a:t> emotion</a:t>
            </a:r>
            <a:r>
              <a:rPr lang="en-AU" sz="1200" baseline="0" dirty="0" smtClean="0"/>
              <a:t> charts or feelings cards; presenting information using flowcharts, arrows, and text boxes; colour-coded safety management plans; </a:t>
            </a:r>
            <a:r>
              <a:rPr lang="en-AU" sz="1200" dirty="0" smtClean="0"/>
              <a:t>and more formal systems such as the Zones of Regulation</a:t>
            </a:r>
            <a:r>
              <a:rPr lang="en-AU" sz="1200" baseline="0" dirty="0" smtClean="0"/>
              <a:t> and</a:t>
            </a:r>
            <a:r>
              <a:rPr lang="en-AU" sz="1200" dirty="0" smtClean="0"/>
              <a:t> Talking Mats.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For some of you, you may be thinking that this is easy, while for others it may seem impossible. What we’d suggest is that you focus on being mindful of the language you use in sessions, and trying out just one or two strategies at a time until they feel natural,</a:t>
            </a:r>
            <a:r>
              <a:rPr lang="en-AU" sz="1200" kern="1200" baseline="0" dirty="0" smtClean="0">
                <a:solidFill>
                  <a:schemeClr val="tx1"/>
                </a:solidFill>
                <a:effectLst/>
                <a:latin typeface="Arial" charset="0"/>
                <a:ea typeface="+mn-ea"/>
                <a:cs typeface="+mn-cs"/>
              </a:rPr>
              <a:t> before adding more.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(Laura)</a:t>
            </a:r>
          </a:p>
          <a:p>
            <a:r>
              <a:rPr lang="en-AU" sz="1200" dirty="0" smtClean="0"/>
              <a:t>Now we’ll show you some examples of these visual</a:t>
            </a:r>
            <a:r>
              <a:rPr lang="en-AU" sz="1200" baseline="0" dirty="0" smtClean="0"/>
              <a:t> tools before attempting</a:t>
            </a:r>
            <a:r>
              <a:rPr lang="en-AU" sz="1200" kern="1200" dirty="0" smtClean="0">
                <a:solidFill>
                  <a:schemeClr val="tx1"/>
                </a:solidFill>
                <a:effectLst/>
                <a:latin typeface="Arial" charset="0"/>
                <a:ea typeface="+mn-ea"/>
                <a:cs typeface="+mn-cs"/>
              </a:rPr>
              <a:t> to perform a basic interview using some of the strategies we mentioned and pointing out what we are doing as we go along.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87C6AC05-E6CB-414B-A4C1-1E8ADC96E4B8}" type="slidenum">
              <a:rPr lang="en-US" smtClean="0"/>
              <a:pPr/>
              <a:t>7</a:t>
            </a:fld>
            <a:endParaRPr lang="en-US"/>
          </a:p>
        </p:txBody>
      </p:sp>
    </p:spTree>
    <p:extLst>
      <p:ext uri="{BB962C8B-B14F-4D97-AF65-F5344CB8AC3E}">
        <p14:creationId xmlns:p14="http://schemas.microsoft.com/office/powerpoint/2010/main" val="234875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4590EAF-50F9-4B74-9133-4BDF64D9D080}" type="slidenum">
              <a:rPr lang="en-AU" altLang="en-US" smtClean="0"/>
              <a:pPr>
                <a:spcBef>
                  <a:spcPct val="0"/>
                </a:spcBef>
              </a:pPr>
              <a:t>8</a:t>
            </a:fld>
            <a:endParaRPr lang="en-AU" altLang="en-US" smtClean="0"/>
          </a:p>
        </p:txBody>
      </p:sp>
      <p:sp>
        <p:nvSpPr>
          <p:cNvPr id="117763" name="Rectangle 2"/>
          <p:cNvSpPr>
            <a:spLocks noGrp="1" noRot="1" noChangeAspect="1" noTextEdit="1"/>
          </p:cNvSpPr>
          <p:nvPr>
            <p:ph type="sldImg"/>
          </p:nvPr>
        </p:nvSpPr>
        <p:spPr>
          <a:ln/>
        </p:spPr>
      </p:sp>
      <p:sp>
        <p:nvSpPr>
          <p:cNvPr id="117764"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lnSpc>
                <a:spcPct val="80000"/>
              </a:lnSpc>
            </a:pPr>
            <a:r>
              <a:rPr lang="en-AU" altLang="en-US" sz="1100" dirty="0" smtClean="0">
                <a:latin typeface="Arial" panose="020B0604020202020204" pitchFamily="34" charset="0"/>
                <a:cs typeface="Arial" panose="020B0604020202020204" pitchFamily="34" charset="0"/>
              </a:rPr>
              <a:t>(Laura)</a:t>
            </a:r>
          </a:p>
          <a:p>
            <a:pPr eaLnBrk="1" hangingPunct="1">
              <a:lnSpc>
                <a:spcPct val="80000"/>
              </a:lnSpc>
            </a:pPr>
            <a:r>
              <a:rPr lang="en-AU" altLang="en-US" sz="1100" dirty="0" smtClean="0">
                <a:latin typeface="Arial" panose="020B0604020202020204" pitchFamily="34" charset="0"/>
                <a:cs typeface="Arial" panose="020B0604020202020204" pitchFamily="34" charset="0"/>
              </a:rPr>
              <a:t>Here are some examples of visual aids to help with communication, in particular </a:t>
            </a:r>
            <a:r>
              <a:rPr lang="en-AU" altLang="en-US" sz="1100" i="0" u="none" dirty="0" smtClean="0">
                <a:latin typeface="Arial" panose="020B0604020202020204" pitchFamily="34" charset="0"/>
                <a:cs typeface="Arial" panose="020B0604020202020204" pitchFamily="34" charset="0"/>
              </a:rPr>
              <a:t>reviewing incidents.</a:t>
            </a:r>
            <a:r>
              <a:rPr lang="en-AU" altLang="en-US" sz="1100" i="0" u="none" baseline="0" dirty="0" smtClean="0">
                <a:latin typeface="Arial" panose="020B0604020202020204" pitchFamily="34" charset="0"/>
                <a:cs typeface="Arial" panose="020B0604020202020204" pitchFamily="34" charset="0"/>
              </a:rPr>
              <a:t> </a:t>
            </a:r>
            <a:r>
              <a:rPr lang="en-AU" altLang="en-US" sz="1100" u="none" dirty="0" smtClean="0">
                <a:latin typeface="Arial" panose="020B0604020202020204" pitchFamily="34" charset="0"/>
                <a:cs typeface="Arial" panose="020B0604020202020204" pitchFamily="34" charset="0"/>
              </a:rPr>
              <a:t>Many</a:t>
            </a:r>
            <a:r>
              <a:rPr lang="en-AU" altLang="en-US" sz="1100" dirty="0" smtClean="0">
                <a:latin typeface="Arial" panose="020B0604020202020204" pitchFamily="34" charset="0"/>
                <a:cs typeface="Arial" panose="020B0604020202020204" pitchFamily="34" charset="0"/>
              </a:rPr>
              <a:t> young people with communication problems have trouble recounting an event,</a:t>
            </a:r>
            <a:r>
              <a:rPr lang="en-AU" altLang="en-US" sz="1100" baseline="0" dirty="0" smtClean="0">
                <a:latin typeface="Arial" panose="020B0604020202020204" pitchFamily="34" charset="0"/>
                <a:cs typeface="Arial" panose="020B0604020202020204" pitchFamily="34" charset="0"/>
              </a:rPr>
              <a:t> and using </a:t>
            </a:r>
            <a:r>
              <a:rPr lang="en-AU" altLang="en-US" sz="1100" dirty="0" smtClean="0">
                <a:latin typeface="Arial" panose="020B0604020202020204" pitchFamily="34" charset="0"/>
                <a:cs typeface="Arial" panose="020B0604020202020204" pitchFamily="34" charset="0"/>
              </a:rPr>
              <a:t>a system of visuals can help them understand what happened,</a:t>
            </a:r>
            <a:r>
              <a:rPr lang="en-AU" altLang="en-US" sz="1100" baseline="0" dirty="0" smtClean="0">
                <a:latin typeface="Arial" panose="020B0604020202020204" pitchFamily="34" charset="0"/>
                <a:cs typeface="Arial" panose="020B0604020202020204" pitchFamily="34" charset="0"/>
              </a:rPr>
              <a:t> </a:t>
            </a:r>
            <a:r>
              <a:rPr lang="en-AU" altLang="en-US" sz="1100" dirty="0" smtClean="0">
                <a:latin typeface="Arial" panose="020B0604020202020204" pitchFamily="34" charset="0"/>
                <a:cs typeface="Arial" panose="020B0604020202020204" pitchFamily="34" charset="0"/>
              </a:rPr>
              <a:t>the sequence of events, and what could be done differently in</a:t>
            </a:r>
            <a:r>
              <a:rPr lang="en-AU" altLang="en-US" sz="1100" baseline="0" dirty="0" smtClean="0">
                <a:latin typeface="Arial" panose="020B0604020202020204" pitchFamily="34" charset="0"/>
                <a:cs typeface="Arial" panose="020B0604020202020204" pitchFamily="34" charset="0"/>
              </a:rPr>
              <a:t> the future</a:t>
            </a:r>
            <a:r>
              <a:rPr lang="en-AU" altLang="en-US" sz="1100" dirty="0" smtClean="0">
                <a:latin typeface="Arial" panose="020B0604020202020204" pitchFamily="34" charset="0"/>
                <a:cs typeface="Arial" panose="020B0604020202020204" pitchFamily="34" charset="0"/>
              </a:rPr>
              <a:t>.  </a:t>
            </a:r>
          </a:p>
          <a:p>
            <a:pPr eaLnBrk="1" hangingPunct="1">
              <a:lnSpc>
                <a:spcPct val="80000"/>
              </a:lnSpc>
            </a:pPr>
            <a:endParaRPr lang="en-AU" altLang="en-US" sz="1100" dirty="0" smtClean="0">
              <a:latin typeface="Arial" panose="020B0604020202020204" pitchFamily="34" charset="0"/>
              <a:cs typeface="Arial" panose="020B0604020202020204" pitchFamily="34" charset="0"/>
            </a:endParaRPr>
          </a:p>
          <a:p>
            <a:pPr eaLnBrk="1" hangingPunct="1">
              <a:lnSpc>
                <a:spcPct val="80000"/>
              </a:lnSpc>
            </a:pPr>
            <a:r>
              <a:rPr lang="en-AU" altLang="en-US" sz="1100" dirty="0" smtClean="0">
                <a:latin typeface="Arial" panose="020B0604020202020204" pitchFamily="34" charset="0"/>
                <a:cs typeface="Arial" panose="020B0604020202020204" pitchFamily="34" charset="0"/>
              </a:rPr>
              <a:t>This is</a:t>
            </a:r>
            <a:r>
              <a:rPr lang="en-AU" altLang="en-US" sz="1100" baseline="0" dirty="0" smtClean="0">
                <a:latin typeface="Arial" panose="020B0604020202020204" pitchFamily="34" charset="0"/>
                <a:cs typeface="Arial" panose="020B0604020202020204" pitchFamily="34" charset="0"/>
              </a:rPr>
              <a:t> an example of a comic script conversation and w</a:t>
            </a:r>
            <a:r>
              <a:rPr lang="en-AU" altLang="en-US" sz="1100" dirty="0" smtClean="0">
                <a:latin typeface="Arial" panose="020B0604020202020204" pitchFamily="34" charset="0"/>
                <a:cs typeface="Arial" panose="020B0604020202020204" pitchFamily="34" charset="0"/>
              </a:rPr>
              <a:t>e</a:t>
            </a:r>
            <a:r>
              <a:rPr lang="en-AU" altLang="en-US" sz="1100" baseline="0" dirty="0" smtClean="0">
                <a:latin typeface="Arial" panose="020B0604020202020204" pitchFamily="34" charset="0"/>
                <a:cs typeface="Arial" panose="020B0604020202020204" pitchFamily="34" charset="0"/>
              </a:rPr>
              <a:t> show you later how you can use this in a mental health intervention session.</a:t>
            </a:r>
            <a:endParaRPr lang="en-AU" altLang="en-US" sz="1100" dirty="0" smtClean="0">
              <a:latin typeface="Arial" panose="020B0604020202020204" pitchFamily="34" charset="0"/>
              <a:cs typeface="Arial" panose="020B0604020202020204" pitchFamily="34" charset="0"/>
            </a:endParaRPr>
          </a:p>
          <a:p>
            <a:pPr eaLnBrk="1" hangingPunct="1">
              <a:lnSpc>
                <a:spcPct val="80000"/>
              </a:lnSpc>
            </a:pPr>
            <a:r>
              <a:rPr lang="en-AU" altLang="en-US" sz="1100" dirty="0" smtClean="0">
                <a:latin typeface="Arial" panose="020B0604020202020204" pitchFamily="34" charset="0"/>
                <a:cs typeface="Arial" panose="020B0604020202020204" pitchFamily="34" charset="0"/>
              </a:rPr>
              <a:t>(Laura</a:t>
            </a:r>
            <a:r>
              <a:rPr lang="en-AU" altLang="en-US" sz="1100" baseline="0" dirty="0" smtClean="0">
                <a:latin typeface="Arial" panose="020B0604020202020204" pitchFamily="34" charset="0"/>
                <a:cs typeface="Arial" panose="020B0604020202020204" pitchFamily="34" charset="0"/>
              </a:rPr>
              <a:t> and Chantele be Jack and Billy)</a:t>
            </a:r>
            <a:endParaRPr lang="en-AU" altLang="en-US"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23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i="0" dirty="0" smtClean="0">
                <a:latin typeface="Arial" panose="020B0604020202020204" pitchFamily="34" charset="0"/>
                <a:cs typeface="Arial" panose="020B0604020202020204" pitchFamily="34" charset="0"/>
              </a:rPr>
              <a:t> (Laura)</a:t>
            </a:r>
          </a:p>
          <a:p>
            <a:pPr eaLnBrk="1" hangingPunct="1"/>
            <a:r>
              <a:rPr lang="en-GB" altLang="en-US" i="0" dirty="0" smtClean="0">
                <a:latin typeface="Arial" panose="020B0604020202020204" pitchFamily="34" charset="0"/>
                <a:cs typeface="Arial" panose="020B0604020202020204" pitchFamily="34" charset="0"/>
              </a:rPr>
              <a:t>This is</a:t>
            </a:r>
            <a:r>
              <a:rPr lang="en-GB" altLang="en-US" i="0" baseline="0" dirty="0" smtClean="0">
                <a:latin typeface="Arial" panose="020B0604020202020204" pitchFamily="34" charset="0"/>
                <a:cs typeface="Arial" panose="020B0604020202020204" pitchFamily="34" charset="0"/>
              </a:rPr>
              <a:t> a cause and effect </a:t>
            </a:r>
            <a:r>
              <a:rPr lang="en-GB" altLang="en-US" i="0" dirty="0" smtClean="0">
                <a:latin typeface="Arial" panose="020B0604020202020204" pitchFamily="34" charset="0"/>
                <a:cs typeface="Arial" panose="020B0604020202020204" pitchFamily="34" charset="0"/>
              </a:rPr>
              <a:t>flowchart using text</a:t>
            </a:r>
            <a:r>
              <a:rPr lang="en-GB" altLang="en-US" i="0" baseline="0" dirty="0" smtClean="0">
                <a:latin typeface="Arial" panose="020B0604020202020204" pitchFamily="34" charset="0"/>
                <a:cs typeface="Arial" panose="020B0604020202020204" pitchFamily="34" charset="0"/>
              </a:rPr>
              <a:t> boxes, arrows and key words.  We will show you how this can work in practice later in our role play.</a:t>
            </a:r>
            <a:endParaRPr lang="en-GB" altLang="en-US" i="0" dirty="0" smtClean="0">
              <a:latin typeface="Arial" panose="020B0604020202020204" pitchFamily="34" charset="0"/>
              <a:cs typeface="Arial" panose="020B0604020202020204" pitchFamily="34" charset="0"/>
            </a:endParaRPr>
          </a:p>
        </p:txBody>
      </p:sp>
      <p:sp>
        <p:nvSpPr>
          <p:cNvPr id="119812" name="Slide Number Placeholder 3"/>
          <p:cNvSpPr>
            <a:spLocks noGrp="1"/>
          </p:cNvSpPr>
          <p:nvPr>
            <p:ph type="sldNum" sz="quarter" idx="5"/>
          </p:nvPr>
        </p:nvSpPr>
        <p:spPr>
          <a:xfrm>
            <a:off x="3745016" y="10236845"/>
            <a:ext cx="2863835" cy="5376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5" tIns="45478" rIns="90955" bIns="45478"/>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B3B5108-0572-4CF4-89E6-BC6E0115366F}"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327693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Can simplify or add to, depending on your</a:t>
            </a:r>
            <a:r>
              <a:rPr lang="en-AU" baseline="0" dirty="0" smtClean="0"/>
              <a:t> client’s language abilities.</a:t>
            </a:r>
          </a:p>
          <a:p>
            <a:r>
              <a:rPr lang="en-AU" baseline="0" dirty="0" smtClean="0"/>
              <a:t>As a general rule, best n</a:t>
            </a:r>
            <a:r>
              <a:rPr lang="en-AU" dirty="0" smtClean="0"/>
              <a:t>ot to have too many options at once – start with the main ones or ones most relevant to the client. </a:t>
            </a:r>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10</a:t>
            </a:fld>
            <a:endParaRPr lang="en-US"/>
          </a:p>
        </p:txBody>
      </p:sp>
    </p:spTree>
    <p:extLst>
      <p:ext uri="{BB962C8B-B14F-4D97-AF65-F5344CB8AC3E}">
        <p14:creationId xmlns:p14="http://schemas.microsoft.com/office/powerpoint/2010/main" val="4007435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9138" y="898525"/>
            <a:ext cx="8653462" cy="3149600"/>
          </a:xfrm>
          <a:noFill/>
          <a:extLst>
            <a:ext uri="{909E8E84-426E-40DD-AFC4-6F175D3DCCD1}">
              <a14:hiddenFill xmlns:a14="http://schemas.microsoft.com/office/drawing/2010/main">
                <a:solidFill>
                  <a:schemeClr val="hlink"/>
                </a:solidFill>
              </a14:hiddenFill>
            </a:ext>
          </a:extLst>
        </p:spPr>
        <p:txBody>
          <a:bodyPr lIns="90000" tIns="90000"/>
          <a:lstStyle>
            <a:lvl1pPr>
              <a:defRPr sz="4800">
                <a:solidFill>
                  <a:schemeClr val="hlink"/>
                </a:solidFill>
                <a:latin typeface="Helvetica" charset="0"/>
              </a:defRPr>
            </a:lvl1pPr>
          </a:lstStyle>
          <a:p>
            <a:pPr lvl="0"/>
            <a:r>
              <a:rPr lang="en-US" noProof="0" smtClean="0"/>
              <a:t>Click to edit Master title style</a:t>
            </a:r>
            <a:endParaRPr lang="en-US" noProof="0" dirty="0" smtClean="0"/>
          </a:p>
        </p:txBody>
      </p:sp>
      <p:sp>
        <p:nvSpPr>
          <p:cNvPr id="4099" name="Rectangle 3"/>
          <p:cNvSpPr>
            <a:spLocks noGrp="1" noChangeArrowheads="1"/>
          </p:cNvSpPr>
          <p:nvPr>
            <p:ph type="subTitle" idx="1"/>
          </p:nvPr>
        </p:nvSpPr>
        <p:spPr>
          <a:xfrm>
            <a:off x="762000" y="4114800"/>
            <a:ext cx="8610600" cy="1447800"/>
          </a:xfrm>
        </p:spPr>
        <p:txBody>
          <a:bodyPr/>
          <a:lstStyle>
            <a:lvl1pPr marL="0" indent="0">
              <a:buFont typeface="Arial" charset="0"/>
              <a:buNone/>
              <a:defRPr>
                <a:solidFill>
                  <a:schemeClr val="hlink"/>
                </a:solidFill>
              </a:defRPr>
            </a:lvl1pPr>
          </a:lstStyle>
          <a:p>
            <a:pPr lvl="0"/>
            <a:r>
              <a:rPr lang="en-US" noProof="0" smtClean="0"/>
              <a:t>Click to edit Master subtitle style</a:t>
            </a:r>
          </a:p>
        </p:txBody>
      </p:sp>
      <p:sp>
        <p:nvSpPr>
          <p:cNvPr id="4100" name="Rectangle 4"/>
          <p:cNvSpPr>
            <a:spLocks noGrp="1" noChangeArrowheads="1"/>
          </p:cNvSpPr>
          <p:nvPr>
            <p:ph type="dt" sz="half" idx="2"/>
          </p:nvPr>
        </p:nvSpPr>
        <p:spPr/>
        <p:txBody>
          <a:bodyPr/>
          <a:lstStyle>
            <a:lvl1pPr>
              <a:defRPr/>
            </a:lvl1pPr>
          </a:lstStyle>
          <a:p>
            <a:endParaRPr lang="en-US"/>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8151" b="15276"/>
          <a:stretch/>
        </p:blipFill>
        <p:spPr>
          <a:xfrm>
            <a:off x="-1" y="6172199"/>
            <a:ext cx="9756775" cy="11430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4AE22-D317-49B2-982A-8D8F7ED01AC0}" type="datetimeFigureOut">
              <a:rPr lang="en-AU" smtClean="0"/>
              <a:t>9/08/2019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EDA807B-31EB-48A5-89CC-52EFB230FB9A}" type="slidenum">
              <a:rPr lang="en-AU" smtClean="0"/>
              <a:t>‹#›</a:t>
            </a:fld>
            <a:endParaRPr lang="en-AU"/>
          </a:p>
        </p:txBody>
      </p:sp>
    </p:spTree>
    <p:extLst>
      <p:ext uri="{BB962C8B-B14F-4D97-AF65-F5344CB8AC3E}">
        <p14:creationId xmlns:p14="http://schemas.microsoft.com/office/powerpoint/2010/main" val="19549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A64396-9606-400D-A185-4C2C6EAC799C}" type="slidenum">
              <a:rPr lang="en-US"/>
              <a:pPr/>
              <a:t>‹#›</a:t>
            </a:fld>
            <a:endParaRPr lang="en-US" sz="1400"/>
          </a:p>
        </p:txBody>
      </p:sp>
    </p:spTree>
    <p:extLst>
      <p:ext uri="{BB962C8B-B14F-4D97-AF65-F5344CB8AC3E}">
        <p14:creationId xmlns:p14="http://schemas.microsoft.com/office/powerpoint/2010/main" val="2964821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a:p>
        </p:txBody>
      </p:sp>
      <p:sp>
        <p:nvSpPr>
          <p:cNvPr id="3" name="Content Placeholder 2"/>
          <p:cNvSpPr>
            <a:spLocks noGrp="1"/>
          </p:cNvSpPr>
          <p:nvPr>
            <p:ph sz="half" idx="1"/>
          </p:nvPr>
        </p:nvSpPr>
        <p:spPr>
          <a:xfrm>
            <a:off x="719138" y="1762125"/>
            <a:ext cx="4241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13338" y="1762125"/>
            <a:ext cx="4243387"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36D3EA-A89E-4E7B-8FEC-29E2C6540609}" type="slidenum">
              <a:rPr lang="en-US"/>
              <a:pPr/>
              <a:t>‹#›</a:t>
            </a:fld>
            <a:endParaRPr lang="en-US" sz="1400"/>
          </a:p>
        </p:txBody>
      </p:sp>
    </p:spTree>
    <p:extLst>
      <p:ext uri="{BB962C8B-B14F-4D97-AF65-F5344CB8AC3E}">
        <p14:creationId xmlns:p14="http://schemas.microsoft.com/office/powerpoint/2010/main" val="372096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solidFill>
            <a:srgbClr val="0070C0"/>
          </a:solidFill>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87363" y="1636713"/>
            <a:ext cx="431165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7363" y="2319338"/>
            <a:ext cx="431165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956175" y="1636713"/>
            <a:ext cx="431323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6175" y="2319338"/>
            <a:ext cx="431323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8888CF-959D-4861-A4E2-CDE61EF91A0B}" type="slidenum">
              <a:rPr lang="en-US"/>
              <a:pPr/>
              <a:t>‹#›</a:t>
            </a:fld>
            <a:endParaRPr lang="en-US" sz="1400"/>
          </a:p>
        </p:txBody>
      </p:sp>
    </p:spTree>
    <p:extLst>
      <p:ext uri="{BB962C8B-B14F-4D97-AF65-F5344CB8AC3E}">
        <p14:creationId xmlns:p14="http://schemas.microsoft.com/office/powerpoint/2010/main" val="193817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D7E8299-D6D0-49A0-8987-0772131FCA14}" type="slidenum">
              <a:rPr lang="en-US"/>
              <a:pPr/>
              <a:t>‹#›</a:t>
            </a:fld>
            <a:endParaRPr lang="en-US" sz="1400"/>
          </a:p>
        </p:txBody>
      </p:sp>
    </p:spTree>
    <p:extLst>
      <p:ext uri="{BB962C8B-B14F-4D97-AF65-F5344CB8AC3E}">
        <p14:creationId xmlns:p14="http://schemas.microsoft.com/office/powerpoint/2010/main" val="409288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0513"/>
            <a:ext cx="3209925" cy="1239837"/>
          </a:xfrm>
          <a:solidFill>
            <a:srgbClr val="0070C0"/>
          </a:solidFill>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814763" y="290513"/>
            <a:ext cx="5454650"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87363" y="1530350"/>
            <a:ext cx="32099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996B95-C5B8-4B67-9176-4E8EA86E9808}" type="slidenum">
              <a:rPr lang="en-US"/>
              <a:pPr/>
              <a:t>‹#›</a:t>
            </a:fld>
            <a:endParaRPr lang="en-US" sz="1400"/>
          </a:p>
        </p:txBody>
      </p:sp>
    </p:spTree>
    <p:extLst>
      <p:ext uri="{BB962C8B-B14F-4D97-AF65-F5344CB8AC3E}">
        <p14:creationId xmlns:p14="http://schemas.microsoft.com/office/powerpoint/2010/main" val="132290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2938" y="5121275"/>
            <a:ext cx="5853112" cy="603250"/>
          </a:xfrm>
          <a:solidFill>
            <a:srgbClr val="0070C0"/>
          </a:solidFill>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12938" y="654050"/>
            <a:ext cx="5853112"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912938" y="5724525"/>
            <a:ext cx="5853112"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B93F21-D3DA-498C-BEB7-EECD7DAE7C9A}" type="slidenum">
              <a:rPr lang="en-US"/>
              <a:pPr/>
              <a:t>‹#›</a:t>
            </a:fld>
            <a:endParaRPr lang="en-US" sz="1400"/>
          </a:p>
        </p:txBody>
      </p:sp>
    </p:spTree>
    <p:extLst>
      <p:ext uri="{BB962C8B-B14F-4D97-AF65-F5344CB8AC3E}">
        <p14:creationId xmlns:p14="http://schemas.microsoft.com/office/powerpoint/2010/main" val="235276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D52B6-5B41-4AFE-829A-39CE02DC638A}" type="slidenum">
              <a:rPr lang="en-US"/>
              <a:pPr/>
              <a:t>‹#›</a:t>
            </a:fld>
            <a:endParaRPr lang="en-US" sz="1400"/>
          </a:p>
        </p:txBody>
      </p:sp>
    </p:spTree>
    <p:extLst>
      <p:ext uri="{BB962C8B-B14F-4D97-AF65-F5344CB8AC3E}">
        <p14:creationId xmlns:p14="http://schemas.microsoft.com/office/powerpoint/2010/main" val="16124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56775" cy="1381125"/>
          </a:xfrm>
          <a:solidFill>
            <a:srgbClr val="0070C0"/>
          </a:solidFill>
        </p:spPr>
        <p:txBody>
          <a:bodyPr/>
          <a:lstStyle/>
          <a:p>
            <a:r>
              <a:rPr lang="en-US" smtClean="0"/>
              <a:t>Click to edit Master title style</a:t>
            </a:r>
            <a:endParaRPr lang="en-AU"/>
          </a:p>
        </p:txBody>
      </p:sp>
      <p:sp>
        <p:nvSpPr>
          <p:cNvPr id="3" name="Content Placeholder 2"/>
          <p:cNvSpPr>
            <a:spLocks noGrp="1"/>
          </p:cNvSpPr>
          <p:nvPr>
            <p:ph sz="half" idx="1"/>
          </p:nvPr>
        </p:nvSpPr>
        <p:spPr>
          <a:xfrm>
            <a:off x="719138" y="1762125"/>
            <a:ext cx="42418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113338" y="1762125"/>
            <a:ext cx="4243387"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7377113" y="222250"/>
            <a:ext cx="1979612" cy="395288"/>
          </a:xfrm>
        </p:spPr>
        <p:txBody>
          <a:bodyPr/>
          <a:lstStyle>
            <a:lvl1pPr>
              <a:defRPr/>
            </a:lvl1pPr>
          </a:lstStyle>
          <a:p>
            <a:endParaRPr lang="en-US"/>
          </a:p>
        </p:txBody>
      </p:sp>
      <p:sp>
        <p:nvSpPr>
          <p:cNvPr id="6" name="Footer Placeholder 5"/>
          <p:cNvSpPr>
            <a:spLocks noGrp="1"/>
          </p:cNvSpPr>
          <p:nvPr>
            <p:ph type="ftr" sz="quarter" idx="11"/>
          </p:nvPr>
        </p:nvSpPr>
        <p:spPr>
          <a:xfrm>
            <a:off x="3124200" y="6781800"/>
            <a:ext cx="3092450" cy="295275"/>
          </a:xfrm>
        </p:spPr>
        <p:txBody>
          <a:bodyPr/>
          <a:lstStyle>
            <a:lvl1pPr>
              <a:defRPr/>
            </a:lvl1pPr>
          </a:lstStyle>
          <a:p>
            <a:endParaRPr lang="en-US"/>
          </a:p>
        </p:txBody>
      </p:sp>
      <p:sp>
        <p:nvSpPr>
          <p:cNvPr id="7" name="Slide Number Placeholder 6"/>
          <p:cNvSpPr>
            <a:spLocks noGrp="1"/>
          </p:cNvSpPr>
          <p:nvPr>
            <p:ph type="sldNum" sz="quarter" idx="12"/>
          </p:nvPr>
        </p:nvSpPr>
        <p:spPr>
          <a:xfrm>
            <a:off x="719138" y="6780213"/>
            <a:ext cx="2032000" cy="306387"/>
          </a:xfrm>
        </p:spPr>
        <p:txBody>
          <a:bodyPr/>
          <a:lstStyle>
            <a:lvl1pPr>
              <a:defRPr/>
            </a:lvl1pPr>
          </a:lstStyle>
          <a:p>
            <a:fld id="{C0FC12BF-EB14-44FD-8B0C-0D51377BC6D7}" type="slidenum">
              <a:rPr lang="en-US"/>
              <a:pPr/>
              <a:t>‹#›</a:t>
            </a:fld>
            <a:endParaRPr lang="en-US" sz="1400"/>
          </a:p>
        </p:txBody>
      </p:sp>
    </p:spTree>
    <p:extLst>
      <p:ext uri="{BB962C8B-B14F-4D97-AF65-F5344CB8AC3E}">
        <p14:creationId xmlns:p14="http://schemas.microsoft.com/office/powerpoint/2010/main" val="14438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756775" cy="1381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000" tIns="288000" rIns="720000" bIns="360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9138" y="1762125"/>
            <a:ext cx="8637587"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36000" rIns="91440" bIns="36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77113" y="222250"/>
            <a:ext cx="197961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2"/>
                </a:solidFill>
              </a:defRPr>
            </a:lvl1pPr>
          </a:lstStyle>
          <a:p>
            <a:endParaRPr lang="en-US"/>
          </a:p>
        </p:txBody>
      </p:sp>
      <p:sp>
        <p:nvSpPr>
          <p:cNvPr id="1029" name="Rectangle 5"/>
          <p:cNvSpPr>
            <a:spLocks noGrp="1" noChangeArrowheads="1"/>
          </p:cNvSpPr>
          <p:nvPr>
            <p:ph type="ftr" sz="quarter" idx="3"/>
          </p:nvPr>
        </p:nvSpPr>
        <p:spPr bwMode="auto">
          <a:xfrm>
            <a:off x="3124200" y="6781800"/>
            <a:ext cx="30924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vl1pPr>
          </a:lstStyle>
          <a:p>
            <a:endParaRPr lang="en-US"/>
          </a:p>
        </p:txBody>
      </p:sp>
      <p:sp>
        <p:nvSpPr>
          <p:cNvPr id="1030" name="Rectangle 6"/>
          <p:cNvSpPr>
            <a:spLocks noGrp="1" noChangeArrowheads="1"/>
          </p:cNvSpPr>
          <p:nvPr>
            <p:ph type="sldNum" sz="quarter" idx="4"/>
          </p:nvPr>
        </p:nvSpPr>
        <p:spPr bwMode="auto">
          <a:xfrm>
            <a:off x="719138" y="6780213"/>
            <a:ext cx="20320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600"/>
            </a:lvl1pPr>
          </a:lstStyle>
          <a:p>
            <a:fld id="{E9D63BDF-4778-478B-B30F-B822659722AA}" type="slidenum">
              <a:rPr lang="en-US"/>
              <a:pPr/>
              <a:t>‹#›</a:t>
            </a:fld>
            <a:endParaRPr lang="en-US" sz="1400"/>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15573" y="6671378"/>
            <a:ext cx="2562388" cy="4616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60" r:id="rId9"/>
    <p:sldLayoutId id="2147483661" r:id="rId10"/>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284163" indent="-284163" algn="l" rtl="0" eaLnBrk="1" fontAlgn="base" hangingPunct="1">
        <a:lnSpc>
          <a:spcPct val="90000"/>
        </a:lnSpc>
        <a:spcBef>
          <a:spcPct val="0"/>
        </a:spcBef>
        <a:spcAft>
          <a:spcPct val="25000"/>
        </a:spcAft>
        <a:buFont typeface="Arial" charset="0"/>
        <a:buChar char="•"/>
        <a:defRPr sz="3000">
          <a:solidFill>
            <a:schemeClr val="tx1"/>
          </a:solidFill>
          <a:latin typeface="+mn-lt"/>
          <a:ea typeface="+mn-ea"/>
          <a:cs typeface="+mn-cs"/>
        </a:defRPr>
      </a:lvl1pPr>
      <a:lvl2pPr marL="669925" indent="-195263" algn="l" rtl="0" eaLnBrk="1" fontAlgn="base" hangingPunct="1">
        <a:lnSpc>
          <a:spcPct val="90000"/>
        </a:lnSpc>
        <a:spcBef>
          <a:spcPct val="0"/>
        </a:spcBef>
        <a:spcAft>
          <a:spcPct val="25000"/>
        </a:spcAft>
        <a:buFont typeface="Arial" charset="0"/>
        <a:buChar char="•"/>
        <a:defRPr sz="2600">
          <a:solidFill>
            <a:schemeClr val="tx1"/>
          </a:solidFill>
          <a:latin typeface="+mn-lt"/>
        </a:defRPr>
      </a:lvl2pPr>
      <a:lvl3pPr marL="1046163" indent="-185738" algn="l" rtl="0" eaLnBrk="1" fontAlgn="base" hangingPunct="1">
        <a:lnSpc>
          <a:spcPct val="90000"/>
        </a:lnSpc>
        <a:spcBef>
          <a:spcPct val="0"/>
        </a:spcBef>
        <a:spcAft>
          <a:spcPct val="25000"/>
        </a:spcAft>
        <a:buChar char="•"/>
        <a:defRPr sz="2400">
          <a:solidFill>
            <a:schemeClr val="tx1"/>
          </a:solidFill>
          <a:latin typeface="+mn-lt"/>
        </a:defRPr>
      </a:lvl3pPr>
      <a:lvl4pPr marL="1327150" indent="-90488" algn="l" rtl="0" eaLnBrk="1" fontAlgn="base" hangingPunct="1">
        <a:lnSpc>
          <a:spcPct val="90000"/>
        </a:lnSpc>
        <a:spcBef>
          <a:spcPct val="0"/>
        </a:spcBef>
        <a:spcAft>
          <a:spcPct val="25000"/>
        </a:spcAft>
        <a:buFont typeface="Arial" charset="0"/>
        <a:buChar char="•"/>
        <a:defRPr sz="2000">
          <a:solidFill>
            <a:schemeClr val="tx1"/>
          </a:solidFill>
          <a:latin typeface="+mn-lt"/>
        </a:defRPr>
      </a:lvl4pPr>
      <a:lvl5pPr marL="17176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5pPr>
      <a:lvl6pPr marL="21748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6pPr>
      <a:lvl7pPr marL="26320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7pPr>
      <a:lvl8pPr marL="30892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8pPr>
      <a:lvl9pPr marL="35464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756775" cy="73175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Feelings chart</a:t>
            </a:r>
            <a:endParaRPr lang="en-AU" dirty="0">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4171" y="1512063"/>
            <a:ext cx="4392488" cy="5406139"/>
          </a:xfrm>
        </p:spPr>
      </p:pic>
    </p:spTree>
    <p:extLst>
      <p:ext uri="{BB962C8B-B14F-4D97-AF65-F5344CB8AC3E}">
        <p14:creationId xmlns:p14="http://schemas.microsoft.com/office/powerpoint/2010/main" val="72632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035" y="1209328"/>
            <a:ext cx="6301468" cy="4678363"/>
          </a:xfrm>
        </p:spPr>
      </p:pic>
    </p:spTree>
    <p:extLst>
      <p:ext uri="{BB962C8B-B14F-4D97-AF65-F5344CB8AC3E}">
        <p14:creationId xmlns:p14="http://schemas.microsoft.com/office/powerpoint/2010/main" val="379638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927" t="1050" r="13675" b="8048"/>
          <a:stretch/>
        </p:blipFill>
        <p:spPr>
          <a:xfrm>
            <a:off x="1349995" y="921296"/>
            <a:ext cx="6624736" cy="4968553"/>
          </a:xfrm>
          <a:prstGeom prst="rect">
            <a:avLst/>
          </a:prstGeom>
          <a:noFill/>
        </p:spPr>
      </p:pic>
    </p:spTree>
    <p:extLst>
      <p:ext uri="{BB962C8B-B14F-4D97-AF65-F5344CB8AC3E}">
        <p14:creationId xmlns:p14="http://schemas.microsoft.com/office/powerpoint/2010/main" val="3716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30" t="1337" r="2520" b="2419"/>
          <a:stretch/>
        </p:blipFill>
        <p:spPr>
          <a:xfrm>
            <a:off x="1494011" y="993304"/>
            <a:ext cx="6768752" cy="5184576"/>
          </a:xfrm>
          <a:prstGeom prst="rect">
            <a:avLst/>
          </a:prstGeom>
        </p:spPr>
      </p:pic>
    </p:spTree>
    <p:extLst>
      <p:ext uri="{BB962C8B-B14F-4D97-AF65-F5344CB8AC3E}">
        <p14:creationId xmlns:p14="http://schemas.microsoft.com/office/powerpoint/2010/main" val="483526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2003" y="417240"/>
            <a:ext cx="6336704" cy="307777"/>
          </a:xfrm>
          <a:prstGeom prst="rect">
            <a:avLst/>
          </a:prstGeom>
          <a:noFill/>
        </p:spPr>
        <p:txBody>
          <a:bodyPr wrap="square" rtlCol="0">
            <a:spAutoFit/>
          </a:bodyPr>
          <a:lstStyle/>
          <a:p>
            <a:endParaRPr lang="en-AU" dirty="0"/>
          </a:p>
        </p:txBody>
      </p:sp>
      <p:pic>
        <p:nvPicPr>
          <p:cNvPr id="18" name="Picture 17"/>
          <p:cNvPicPr>
            <a:picLocks noChangeAspect="1"/>
          </p:cNvPicPr>
          <p:nvPr/>
        </p:nvPicPr>
        <p:blipFill>
          <a:blip r:embed="rId3"/>
          <a:stretch>
            <a:fillRect/>
          </a:stretch>
        </p:blipFill>
        <p:spPr>
          <a:xfrm>
            <a:off x="2012157" y="129207"/>
            <a:ext cx="5732460" cy="7056785"/>
          </a:xfrm>
          <a:prstGeom prst="rect">
            <a:avLst/>
          </a:prstGeom>
        </p:spPr>
      </p:pic>
    </p:spTree>
    <p:extLst>
      <p:ext uri="{BB962C8B-B14F-4D97-AF65-F5344CB8AC3E}">
        <p14:creationId xmlns:p14="http://schemas.microsoft.com/office/powerpoint/2010/main" val="3276383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4051" y="201216"/>
            <a:ext cx="6578749" cy="7315200"/>
          </a:xfrm>
          <a:prstGeom prst="rect">
            <a:avLst/>
          </a:prstGeom>
        </p:spPr>
      </p:pic>
    </p:spTree>
    <p:extLst>
      <p:ext uri="{BB962C8B-B14F-4D97-AF65-F5344CB8AC3E}">
        <p14:creationId xmlns:p14="http://schemas.microsoft.com/office/powerpoint/2010/main" val="122962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874" name="Picture 1">
            <a:extLst>
              <a:ext uri="{FF2B5EF4-FFF2-40B4-BE49-F238E27FC236}">
                <a16:creationId xmlns:a16="http://schemas.microsoft.com/office/drawing/2014/main" id="{E2F9C4D3-0232-4C49-A883-15BCECA87AC6}"/>
              </a:ext>
            </a:extLst>
          </p:cNvPr>
          <p:cNvPicPr>
            <a:picLocks noChangeAspect="1"/>
          </p:cNvPicPr>
          <p:nvPr/>
        </p:nvPicPr>
        <p:blipFill rotWithShape="1">
          <a:blip r:embed="rId3">
            <a:extLst>
              <a:ext uri="{28A0092B-C50C-407E-A947-70E740481C1C}">
                <a14:useLocalDpi xmlns:a14="http://schemas.microsoft.com/office/drawing/2010/main" val="0"/>
              </a:ext>
            </a:extLst>
          </a:blip>
          <a:srcRect t="2580"/>
          <a:stretch/>
        </p:blipFill>
        <p:spPr bwMode="auto">
          <a:xfrm>
            <a:off x="2214091" y="921296"/>
            <a:ext cx="5301436" cy="520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398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898" name="Picture 1">
            <a:extLst>
              <a:ext uri="{FF2B5EF4-FFF2-40B4-BE49-F238E27FC236}">
                <a16:creationId xmlns:a16="http://schemas.microsoft.com/office/drawing/2014/main" id="{BC34A986-E21A-46D0-97AC-58740ED5A3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163" y="561256"/>
            <a:ext cx="4075486" cy="548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795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88E68EE2-18B5-49C2-B556-F4D99D7DE12F}"/>
              </a:ext>
            </a:extLst>
          </p:cNvPr>
          <p:cNvSpPr>
            <a:spLocks noGrp="1"/>
          </p:cNvSpPr>
          <p:nvPr>
            <p:ph type="title"/>
          </p:nvPr>
        </p:nvSpPr>
        <p:spPr>
          <a:xfrm>
            <a:off x="2420137" y="129208"/>
            <a:ext cx="4939367" cy="667216"/>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defRPr/>
            </a:pPr>
            <a:r>
              <a:rPr lang="en-GB" altLang="en-US" dirty="0">
                <a:latin typeface="Calibri" panose="020F0502020204030204" pitchFamily="34" charset="0"/>
                <a:cs typeface="Calibri" panose="020F0502020204030204" pitchFamily="34" charset="0"/>
              </a:rPr>
              <a:t>Prompt cards</a:t>
            </a:r>
          </a:p>
        </p:txBody>
      </p:sp>
      <p:sp>
        <p:nvSpPr>
          <p:cNvPr id="215043" name="Slide Number Placeholder 4">
            <a:extLst>
              <a:ext uri="{FF2B5EF4-FFF2-40B4-BE49-F238E27FC236}">
                <a16:creationId xmlns:a16="http://schemas.microsoft.com/office/drawing/2014/main" id="{6BF452A0-D9BE-4520-84C9-B08AF0BA4A8E}"/>
              </a:ext>
            </a:extLst>
          </p:cNvPr>
          <p:cNvSpPr>
            <a:spLocks noGrp="1"/>
          </p:cNvSpPr>
          <p:nvPr>
            <p:ph type="sldNum" sz="quarter" idx="12"/>
          </p:nvPr>
        </p:nvSpPr>
        <p:spPr bwMode="auto">
          <a:xfrm>
            <a:off x="4752617" y="2215682"/>
            <a:ext cx="274409" cy="265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
              <a:defRPr sz="1921">
                <a:solidFill>
                  <a:schemeClr val="tx2"/>
                </a:solidFill>
                <a:latin typeface="Franklin Gothic Book" panose="020B0503020102020204" pitchFamily="34" charset="0"/>
              </a:defRPr>
            </a:lvl1pPr>
            <a:lvl2pPr marL="445938" indent="-171515">
              <a:spcBef>
                <a:spcPct val="20000"/>
              </a:spcBef>
              <a:buClr>
                <a:schemeClr val="accent2"/>
              </a:buClr>
              <a:buSzPct val="85000"/>
              <a:buFont typeface="Courier New" panose="02070309020205020404" pitchFamily="49" charset="0"/>
              <a:buChar char="o"/>
              <a:defRPr sz="1601">
                <a:solidFill>
                  <a:schemeClr val="tx2"/>
                </a:solidFill>
                <a:latin typeface="Franklin Gothic Book" panose="020B0503020102020204" pitchFamily="34" charset="0"/>
              </a:defRPr>
            </a:lvl2pPr>
            <a:lvl3pPr marL="686057" indent="-137211">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960480" indent="-137211">
              <a:spcBef>
                <a:spcPct val="20000"/>
              </a:spcBef>
              <a:buClr>
                <a:srgbClr val="7EB8E7"/>
              </a:buClr>
              <a:buFont typeface="Arial" panose="020B0604020202020204" pitchFamily="34" charset="0"/>
              <a:buChar char="•"/>
              <a:defRPr sz="1280">
                <a:solidFill>
                  <a:schemeClr val="tx2"/>
                </a:solidFill>
                <a:latin typeface="Franklin Gothic Book" panose="020B0503020102020204" pitchFamily="34" charset="0"/>
              </a:defRPr>
            </a:lvl4pPr>
            <a:lvl5pPr marL="1234903" indent="-137211">
              <a:spcBef>
                <a:spcPct val="20000"/>
              </a:spcBef>
              <a:buClr>
                <a:srgbClr val="E3B651"/>
              </a:buClr>
              <a:buFont typeface="Arial" panose="020B0604020202020204" pitchFamily="34" charset="0"/>
              <a:buChar char="•"/>
              <a:defRPr sz="1120">
                <a:solidFill>
                  <a:schemeClr val="tx2"/>
                </a:solidFill>
                <a:latin typeface="Franklin Gothic Book" panose="020B0503020102020204" pitchFamily="34" charset="0"/>
              </a:defRPr>
            </a:lvl5pPr>
            <a:lvl6pPr marL="1600800" indent="-137211"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6pPr>
            <a:lvl7pPr marL="1966697" indent="-137211"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7pPr>
            <a:lvl8pPr marL="2332594" indent="-137211"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8pPr>
            <a:lvl9pPr marL="2698492" indent="-137211"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9pPr>
          </a:lstStyle>
          <a:p>
            <a:pPr>
              <a:spcBef>
                <a:spcPct val="0"/>
              </a:spcBef>
              <a:buClrTx/>
              <a:buSzTx/>
              <a:buFontTx/>
              <a:buNone/>
            </a:pPr>
            <a:fld id="{F2CEA4C0-79E9-476B-9C69-B30B906DDCFA}" type="slidenum">
              <a:rPr lang="en-AU" altLang="en-US" sz="720">
                <a:solidFill>
                  <a:srgbClr val="55554A"/>
                </a:solidFill>
                <a:latin typeface="Arial" panose="020B0604020202020204" pitchFamily="34" charset="0"/>
              </a:rPr>
              <a:pPr>
                <a:spcBef>
                  <a:spcPct val="0"/>
                </a:spcBef>
                <a:buClrTx/>
                <a:buSzTx/>
                <a:buFontTx/>
                <a:buNone/>
              </a:pPr>
              <a:t>18</a:t>
            </a:fld>
            <a:endParaRPr lang="en-AU" altLang="en-US" sz="720">
              <a:solidFill>
                <a:srgbClr val="55554A"/>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EC96D75A-68F5-419C-A576-CB4B074006FB}"/>
              </a:ext>
            </a:extLst>
          </p:cNvPr>
          <p:cNvGraphicFramePr>
            <a:graphicFrameLocks noGrp="1"/>
          </p:cNvGraphicFramePr>
          <p:nvPr>
            <p:extLst>
              <p:ext uri="{D42A27DB-BD31-4B8C-83A1-F6EECF244321}">
                <p14:modId xmlns:p14="http://schemas.microsoft.com/office/powerpoint/2010/main" val="2714684330"/>
              </p:ext>
            </p:extLst>
          </p:nvPr>
        </p:nvGraphicFramePr>
        <p:xfrm>
          <a:off x="1972952" y="1713384"/>
          <a:ext cx="6108147" cy="4006940"/>
        </p:xfrm>
        <a:graphic>
          <a:graphicData uri="http://schemas.openxmlformats.org/drawingml/2006/table">
            <a:tbl>
              <a:tblPr firstRow="1" bandRow="1">
                <a:tableStyleId>{5940675A-B579-460E-94D1-54222C63F5DA}</a:tableStyleId>
              </a:tblPr>
              <a:tblGrid>
                <a:gridCol w="2036049">
                  <a:extLst>
                    <a:ext uri="{9D8B030D-6E8A-4147-A177-3AD203B41FA5}">
                      <a16:colId xmlns:a16="http://schemas.microsoft.com/office/drawing/2014/main" val="20000"/>
                    </a:ext>
                  </a:extLst>
                </a:gridCol>
                <a:gridCol w="2036049">
                  <a:extLst>
                    <a:ext uri="{9D8B030D-6E8A-4147-A177-3AD203B41FA5}">
                      <a16:colId xmlns:a16="http://schemas.microsoft.com/office/drawing/2014/main" val="20001"/>
                    </a:ext>
                  </a:extLst>
                </a:gridCol>
                <a:gridCol w="2036049">
                  <a:extLst>
                    <a:ext uri="{9D8B030D-6E8A-4147-A177-3AD203B41FA5}">
                      <a16:colId xmlns:a16="http://schemas.microsoft.com/office/drawing/2014/main" val="20002"/>
                    </a:ext>
                  </a:extLst>
                </a:gridCol>
              </a:tblGrid>
              <a:tr h="2017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I don’t understand</a:t>
                      </a:r>
                    </a:p>
                    <a:p>
                      <a:endParaRPr lang="en-GB" sz="1400" dirty="0">
                        <a:latin typeface="Calibri" panose="020F0502020204030204" pitchFamily="34" charset="0"/>
                        <a:cs typeface="Calibri" panose="020F0502020204030204" pitchFamily="34" charset="0"/>
                      </a:endParaRPr>
                    </a:p>
                  </a:txBody>
                  <a:tcPr marL="54872" marR="54872" marT="27443" marB="274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Can you break that into chunks?</a:t>
                      </a:r>
                    </a:p>
                    <a:p>
                      <a:endParaRPr lang="en-GB" sz="1400" dirty="0">
                        <a:latin typeface="Calibri" panose="020F0502020204030204" pitchFamily="34" charset="0"/>
                        <a:cs typeface="Calibri" panose="020F0502020204030204" pitchFamily="34" charset="0"/>
                      </a:endParaRPr>
                    </a:p>
                  </a:txBody>
                  <a:tcPr marL="54872" marR="54872" marT="27443" marB="274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libri" panose="020F0502020204030204" pitchFamily="34" charset="0"/>
                        <a:cs typeface="Calibri" panose="020F0502020204030204" pitchFamily="34" charset="0"/>
                      </a:endParaRPr>
                    </a:p>
                    <a:p>
                      <a:r>
                        <a:rPr lang="en-GB" sz="1400" dirty="0">
                          <a:latin typeface="Calibri" panose="020F0502020204030204" pitchFamily="34" charset="0"/>
                          <a:cs typeface="Calibri" panose="020F0502020204030204" pitchFamily="34" charset="0"/>
                        </a:rPr>
                        <a:t>Can you write it down?</a:t>
                      </a:r>
                    </a:p>
                  </a:txBody>
                  <a:tcPr marL="54872" marR="54872" marT="27443" marB="27443"/>
                </a:tc>
                <a:extLst>
                  <a:ext uri="{0D108BD9-81ED-4DB2-BD59-A6C34878D82A}">
                    <a16:rowId xmlns:a16="http://schemas.microsoft.com/office/drawing/2014/main" val="10000"/>
                  </a:ext>
                </a:extLst>
              </a:tr>
              <a:tr h="1988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What does ____ mean?</a:t>
                      </a:r>
                    </a:p>
                    <a:p>
                      <a:endParaRPr lang="en-GB" sz="1400" dirty="0">
                        <a:latin typeface="Calibri" panose="020F0502020204030204" pitchFamily="34" charset="0"/>
                        <a:cs typeface="Calibri" panose="020F0502020204030204" pitchFamily="34" charset="0"/>
                      </a:endParaRPr>
                    </a:p>
                  </a:txBody>
                  <a:tcPr marL="54872" marR="54872" marT="27443" marB="274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What’s the important bit to remember?</a:t>
                      </a:r>
                    </a:p>
                    <a:p>
                      <a:endParaRPr lang="en-GB" sz="1400" dirty="0">
                        <a:latin typeface="Calibri" panose="020F0502020204030204" pitchFamily="34" charset="0"/>
                        <a:cs typeface="Calibri" panose="020F0502020204030204" pitchFamily="34" charset="0"/>
                      </a:endParaRPr>
                    </a:p>
                  </a:txBody>
                  <a:tcPr marL="54872" marR="54872" marT="27443" marB="274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Say that again please</a:t>
                      </a:r>
                    </a:p>
                    <a:p>
                      <a:endParaRPr lang="en-GB" sz="1400" dirty="0">
                        <a:latin typeface="Calibri" panose="020F0502020204030204" pitchFamily="34" charset="0"/>
                        <a:cs typeface="Calibri" panose="020F0502020204030204" pitchFamily="34" charset="0"/>
                      </a:endParaRPr>
                    </a:p>
                  </a:txBody>
                  <a:tcPr marL="54872" marR="54872" marT="27443" marB="2744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00916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987" y="777280"/>
            <a:ext cx="7125694" cy="4925112"/>
          </a:xfrm>
          <a:prstGeom prst="rect">
            <a:avLst/>
          </a:prstGeom>
        </p:spPr>
      </p:pic>
    </p:spTree>
    <p:extLst>
      <p:ext uri="{BB962C8B-B14F-4D97-AF65-F5344CB8AC3E}">
        <p14:creationId xmlns:p14="http://schemas.microsoft.com/office/powerpoint/2010/main" val="3724307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Welcome and </a:t>
            </a:r>
            <a:r>
              <a:rPr lang="en-AU" dirty="0" smtClean="0">
                <a:latin typeface="Calibri" panose="020F0502020204030204" pitchFamily="34" charset="0"/>
                <a:cs typeface="Calibri" panose="020F0502020204030204" pitchFamily="34" charset="0"/>
              </a:rPr>
              <a:t>introduction</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AU" dirty="0" smtClean="0">
                <a:latin typeface="Calibri" panose="020F0502020204030204" pitchFamily="34" charset="0"/>
                <a:cs typeface="Calibri" panose="020F0502020204030204" pitchFamily="34" charset="0"/>
              </a:rPr>
              <a:t>Chantele Edlington</a:t>
            </a:r>
          </a:p>
          <a:p>
            <a:pPr marL="0" indent="0">
              <a:buNone/>
            </a:pPr>
            <a:r>
              <a:rPr lang="en-AU" dirty="0" smtClean="0">
                <a:latin typeface="Calibri" panose="020F0502020204030204" pitchFamily="34" charset="0"/>
                <a:cs typeface="Calibri" panose="020F0502020204030204" pitchFamily="34" charset="0"/>
              </a:rPr>
              <a:t>Discipline Senior Speech Pathologist, Monash Health Mental Health Program</a:t>
            </a:r>
          </a:p>
          <a:p>
            <a:pPr marL="0" indent="0">
              <a:buNone/>
            </a:pPr>
            <a:endParaRPr lang="en-AU" dirty="0">
              <a:latin typeface="Calibri" panose="020F0502020204030204" pitchFamily="34" charset="0"/>
              <a:cs typeface="Calibri" panose="020F0502020204030204" pitchFamily="34" charset="0"/>
            </a:endParaRPr>
          </a:p>
          <a:p>
            <a:pPr marL="0" indent="0">
              <a:buNone/>
            </a:pPr>
            <a:r>
              <a:rPr lang="en-AU" dirty="0" smtClean="0">
                <a:latin typeface="Calibri" panose="020F0502020204030204" pitchFamily="34" charset="0"/>
                <a:cs typeface="Calibri" panose="020F0502020204030204" pitchFamily="34" charset="0"/>
              </a:rPr>
              <a:t>Laura Caire</a:t>
            </a:r>
          </a:p>
          <a:p>
            <a:pPr marL="0" indent="0">
              <a:buNone/>
            </a:pPr>
            <a:r>
              <a:rPr lang="en-AU" dirty="0" smtClean="0">
                <a:latin typeface="Calibri" panose="020F0502020204030204" pitchFamily="34" charset="0"/>
                <a:cs typeface="Calibri" panose="020F0502020204030204" pitchFamily="34" charset="0"/>
              </a:rPr>
              <a:t>Mental Health Clinician/Speech Pathologist, Early in Life Mental Health Service, Monash Health</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405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3666" name="Picture 1">
            <a:extLst>
              <a:ext uri="{FF2B5EF4-FFF2-40B4-BE49-F238E27FC236}">
                <a16:creationId xmlns:a16="http://schemas.microsoft.com/office/drawing/2014/main" id="{18F00243-F9F1-409F-8472-80FF5321A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55" y="489249"/>
            <a:ext cx="9050611" cy="628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Box 1">
            <a:extLst>
              <a:ext uri="{FF2B5EF4-FFF2-40B4-BE49-F238E27FC236}">
                <a16:creationId xmlns:a16="http://schemas.microsoft.com/office/drawing/2014/main" id="{166540BA-6103-41A3-B3E8-AA1984C642C4}"/>
              </a:ext>
            </a:extLst>
          </p:cNvPr>
          <p:cNvSpPr txBox="1">
            <a:spLocks noChangeArrowheads="1"/>
          </p:cNvSpPr>
          <p:nvPr/>
        </p:nvSpPr>
        <p:spPr bwMode="auto">
          <a:xfrm>
            <a:off x="1590266" y="103642"/>
            <a:ext cx="6166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lgn="ctr" eaLnBrk="0" fontAlgn="base" hangingPunct="0">
              <a:spcBef>
                <a:spcPct val="0"/>
              </a:spcBef>
              <a:spcAft>
                <a:spcPct val="0"/>
              </a:spcAft>
              <a:buClrTx/>
              <a:buSzTx/>
              <a:buFontTx/>
              <a:buNone/>
            </a:pPr>
            <a:r>
              <a:rPr lang="en-AU" altLang="en-US" sz="2000" dirty="0">
                <a:solidFill>
                  <a:srgbClr val="55554A"/>
                </a:solidFill>
                <a:latin typeface="Calibri" panose="020F0502020204030204" pitchFamily="34" charset="0"/>
                <a:cs typeface="Calibri" panose="020F0502020204030204" pitchFamily="34" charset="0"/>
              </a:rPr>
              <a:t>Parole conditions </a:t>
            </a:r>
            <a:r>
              <a:rPr lang="en-AU" altLang="en-US" sz="2000" dirty="0" smtClean="0">
                <a:solidFill>
                  <a:srgbClr val="55554A"/>
                </a:solidFill>
                <a:latin typeface="Calibri" panose="020F0502020204030204" pitchFamily="34" charset="0"/>
                <a:cs typeface="Calibri" panose="020F0502020204030204" pitchFamily="34" charset="0"/>
              </a:rPr>
              <a:t>explained</a:t>
            </a:r>
            <a:endParaRPr lang="en-AU" altLang="en-US" sz="2000" dirty="0">
              <a:solidFill>
                <a:srgbClr val="5555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127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1">
            <a:extLst>
              <a:ext uri="{FF2B5EF4-FFF2-40B4-BE49-F238E27FC236}">
                <a16:creationId xmlns:a16="http://schemas.microsoft.com/office/drawing/2014/main" id="{1FF284FF-F75A-4951-8F8C-DFEF1C37F7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080" y="345232"/>
            <a:ext cx="8722779" cy="645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067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1">
            <a:extLst>
              <a:ext uri="{FF2B5EF4-FFF2-40B4-BE49-F238E27FC236}">
                <a16:creationId xmlns:a16="http://schemas.microsoft.com/office/drawing/2014/main" id="{86E1079C-2948-4281-8C1D-E130193983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2283" y="129208"/>
            <a:ext cx="4766668" cy="69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Box 1">
            <a:extLst>
              <a:ext uri="{FF2B5EF4-FFF2-40B4-BE49-F238E27FC236}">
                <a16:creationId xmlns:a16="http://schemas.microsoft.com/office/drawing/2014/main" id="{6712EA1F-5DB7-4E66-9440-4F8EED552149}"/>
              </a:ext>
            </a:extLst>
          </p:cNvPr>
          <p:cNvSpPr txBox="1">
            <a:spLocks noChangeArrowheads="1"/>
          </p:cNvSpPr>
          <p:nvPr/>
        </p:nvSpPr>
        <p:spPr bwMode="auto">
          <a:xfrm>
            <a:off x="341883" y="1713384"/>
            <a:ext cx="34563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lgn="ctr" eaLnBrk="0" fontAlgn="base" hangingPunct="0">
              <a:spcBef>
                <a:spcPct val="0"/>
              </a:spcBef>
              <a:spcAft>
                <a:spcPct val="0"/>
              </a:spcAft>
              <a:buClrTx/>
              <a:buSzTx/>
              <a:buFontTx/>
              <a:buNone/>
            </a:pPr>
            <a:r>
              <a:rPr lang="en-AU" altLang="en-US" sz="2800" dirty="0">
                <a:solidFill>
                  <a:srgbClr val="55554A"/>
                </a:solidFill>
                <a:latin typeface="Calibri" panose="020F0502020204030204" pitchFamily="34" charset="0"/>
                <a:cs typeface="Calibri" panose="020F0502020204030204" pitchFamily="34" charset="0"/>
              </a:rPr>
              <a:t>Staying out of other people’s business – ‘Social </a:t>
            </a:r>
            <a:r>
              <a:rPr lang="en-AU" altLang="en-US" sz="2800" dirty="0" smtClean="0">
                <a:solidFill>
                  <a:srgbClr val="55554A"/>
                </a:solidFill>
                <a:latin typeface="Calibri" panose="020F0502020204030204" pitchFamily="34" charset="0"/>
                <a:cs typeface="Calibri" panose="020F0502020204030204" pitchFamily="34" charset="0"/>
              </a:rPr>
              <a:t>story</a:t>
            </a:r>
            <a:r>
              <a:rPr lang="en-AU" altLang="en-US" sz="2800" dirty="0">
                <a:solidFill>
                  <a:srgbClr val="55554A"/>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68179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05979" y="777280"/>
            <a:ext cx="8989079" cy="5553075"/>
          </a:xfrm>
          <a:prstGeom prst="rect">
            <a:avLst/>
          </a:prstGeom>
        </p:spPr>
      </p:pic>
    </p:spTree>
    <p:extLst>
      <p:ext uri="{BB962C8B-B14F-4D97-AF65-F5344CB8AC3E}">
        <p14:creationId xmlns:p14="http://schemas.microsoft.com/office/powerpoint/2010/main" val="1344768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 b="1"/>
          <a:stretch/>
        </p:blipFill>
        <p:spPr>
          <a:xfrm>
            <a:off x="1205979" y="705272"/>
            <a:ext cx="7272808" cy="5472608"/>
          </a:xfrm>
          <a:prstGeom prst="rect">
            <a:avLst/>
          </a:prstGeom>
        </p:spPr>
      </p:pic>
    </p:spTree>
    <p:extLst>
      <p:ext uri="{BB962C8B-B14F-4D97-AF65-F5344CB8AC3E}">
        <p14:creationId xmlns:p14="http://schemas.microsoft.com/office/powerpoint/2010/main" val="4099714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602023" y="921296"/>
            <a:ext cx="6624736" cy="6254566"/>
          </a:xfrm>
          <a:prstGeom prst="rect">
            <a:avLst/>
          </a:prstGeom>
        </p:spPr>
      </p:pic>
      <p:sp>
        <p:nvSpPr>
          <p:cNvPr id="7" name="TextBox 6"/>
          <p:cNvSpPr txBox="1"/>
          <p:nvPr/>
        </p:nvSpPr>
        <p:spPr>
          <a:xfrm>
            <a:off x="485899" y="201216"/>
            <a:ext cx="8856984" cy="461665"/>
          </a:xfrm>
          <a:prstGeom prst="rect">
            <a:avLst/>
          </a:prstGeom>
          <a:noFill/>
        </p:spPr>
        <p:txBody>
          <a:bodyPr wrap="square" rtlCol="0">
            <a:spAutoFit/>
          </a:bodyPr>
          <a:lstStyle/>
          <a:p>
            <a:pPr algn="ctr"/>
            <a:r>
              <a:rPr lang="en-AU" sz="2400" dirty="0" smtClean="0">
                <a:latin typeface="Calibri" panose="020F0502020204030204" pitchFamily="34" charset="0"/>
                <a:cs typeface="Calibri" panose="020F0502020204030204" pitchFamily="34" charset="0"/>
              </a:rPr>
              <a:t>Building self-awareness with visual support</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7984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Role </a:t>
            </a:r>
            <a:r>
              <a:rPr lang="en-AU" dirty="0">
                <a:latin typeface="Calibri" panose="020F0502020204030204" pitchFamily="34" charset="0"/>
                <a:cs typeface="Calibri" panose="020F0502020204030204" pitchFamily="34" charset="0"/>
              </a:rPr>
              <a:t>p</a:t>
            </a:r>
            <a:r>
              <a:rPr lang="en-AU" dirty="0" smtClean="0">
                <a:latin typeface="Calibri" panose="020F0502020204030204" pitchFamily="34" charset="0"/>
                <a:cs typeface="Calibri" panose="020F0502020204030204" pitchFamily="34" charset="0"/>
              </a:rPr>
              <a:t>lay </a:t>
            </a:r>
            <a:r>
              <a:rPr lang="en-AU" dirty="0">
                <a:latin typeface="Calibri" panose="020F0502020204030204" pitchFamily="34" charset="0"/>
                <a:cs typeface="Calibri" panose="020F0502020204030204" pitchFamily="34" charset="0"/>
              </a:rPr>
              <a:t>i</a:t>
            </a:r>
            <a:r>
              <a:rPr lang="en-AU" dirty="0" smtClean="0">
                <a:latin typeface="Calibri" panose="020F0502020204030204" pitchFamily="34" charset="0"/>
                <a:cs typeface="Calibri" panose="020F0502020204030204" pitchFamily="34" charset="0"/>
              </a:rPr>
              <a:t>ntervention</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AU" dirty="0" smtClean="0">
                <a:latin typeface="Calibri" panose="020F0502020204030204" pitchFamily="34" charset="0"/>
                <a:cs typeface="Calibri" panose="020F0502020204030204" pitchFamily="34" charset="0"/>
              </a:rPr>
              <a:t>16yo female</a:t>
            </a:r>
          </a:p>
          <a:p>
            <a:r>
              <a:rPr lang="en-AU" dirty="0" err="1" smtClean="0">
                <a:latin typeface="Calibri" panose="020F0502020204030204" pitchFamily="34" charset="0"/>
                <a:cs typeface="Calibri" panose="020F0502020204030204" pitchFamily="34" charset="0"/>
              </a:rPr>
              <a:t>Dx</a:t>
            </a:r>
            <a:r>
              <a:rPr lang="en-AU" dirty="0" smtClean="0">
                <a:latin typeface="Calibri" panose="020F0502020204030204" pitchFamily="34" charset="0"/>
                <a:cs typeface="Calibri" panose="020F0502020204030204" pitchFamily="34" charset="0"/>
              </a:rPr>
              <a:t>: depression and anxiety, BPD traits</a:t>
            </a:r>
          </a:p>
          <a:p>
            <a:r>
              <a:rPr lang="en-AU" dirty="0" err="1" smtClean="0">
                <a:latin typeface="Calibri" panose="020F0502020204030204" pitchFamily="34" charset="0"/>
                <a:cs typeface="Calibri" panose="020F0502020204030204" pitchFamily="34" charset="0"/>
              </a:rPr>
              <a:t>Hx</a:t>
            </a:r>
            <a:r>
              <a:rPr lang="en-AU" dirty="0" smtClean="0">
                <a:latin typeface="Calibri" panose="020F0502020204030204" pitchFamily="34" charset="0"/>
                <a:cs typeface="Calibri" panose="020F0502020204030204" pitchFamily="34" charset="0"/>
              </a:rPr>
              <a:t>: suicidal ideation, nil attempts</a:t>
            </a:r>
          </a:p>
          <a:p>
            <a:r>
              <a:rPr lang="en-AU" dirty="0" smtClean="0">
                <a:latin typeface="Calibri" panose="020F0502020204030204" pitchFamily="34" charset="0"/>
                <a:cs typeface="Calibri" panose="020F0502020204030204" pitchFamily="34" charset="0"/>
              </a:rPr>
              <a:t>Past </a:t>
            </a:r>
            <a:r>
              <a:rPr lang="en-AU" dirty="0" err="1" smtClean="0">
                <a:latin typeface="Calibri" panose="020F0502020204030204" pitchFamily="34" charset="0"/>
                <a:cs typeface="Calibri" panose="020F0502020204030204" pitchFamily="34" charset="0"/>
              </a:rPr>
              <a:t>hx</a:t>
            </a:r>
            <a:r>
              <a:rPr lang="en-AU" dirty="0" smtClean="0">
                <a:latin typeface="Calibri" panose="020F0502020204030204" pitchFamily="34" charset="0"/>
                <a:cs typeface="Calibri" panose="020F0502020204030204" pitchFamily="34" charset="0"/>
              </a:rPr>
              <a:t>: DSH when extremely distressed – none in the last 3 months</a:t>
            </a:r>
          </a:p>
          <a:p>
            <a:r>
              <a:rPr lang="en-AU" dirty="0" smtClean="0">
                <a:latin typeface="Calibri" panose="020F0502020204030204" pitchFamily="34" charset="0"/>
                <a:cs typeface="Calibri" panose="020F0502020204030204" pitchFamily="34" charset="0"/>
              </a:rPr>
              <a:t>School has trouble containing her, tends to send her home</a:t>
            </a:r>
          </a:p>
          <a:p>
            <a:r>
              <a:rPr lang="en-AU" dirty="0" smtClean="0">
                <a:latin typeface="Calibri" panose="020F0502020204030204" pitchFamily="34" charset="0"/>
                <a:cs typeface="Calibri" panose="020F0502020204030204" pitchFamily="34" charset="0"/>
              </a:rPr>
              <a:t>Recent goals: manage emotions at school so she can stay there</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057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endParaRPr lang="en-AU" dirty="0"/>
          </a:p>
        </p:txBody>
      </p:sp>
      <p:sp>
        <p:nvSpPr>
          <p:cNvPr id="3" name="Content Placeholder 2"/>
          <p:cNvSpPr>
            <a:spLocks noGrp="1"/>
          </p:cNvSpPr>
          <p:nvPr>
            <p:ph idx="1"/>
          </p:nvPr>
        </p:nvSpPr>
        <p:spPr/>
        <p:txBody>
          <a:bodyPr/>
          <a:lstStyle/>
          <a:p>
            <a:r>
              <a:rPr lang="en-AU" dirty="0" smtClean="0"/>
              <a:t>NEED HELP WITH IMPLEMENTATION OF ROLE PLAY</a:t>
            </a:r>
            <a:endParaRPr lang="en-AU" dirty="0"/>
          </a:p>
        </p:txBody>
      </p:sp>
    </p:spTree>
    <p:extLst>
      <p:ext uri="{BB962C8B-B14F-4D97-AF65-F5344CB8AC3E}">
        <p14:creationId xmlns:p14="http://schemas.microsoft.com/office/powerpoint/2010/main" val="406419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9488"/>
            <a:ext cx="9756775" cy="1381125"/>
          </a:xfrm>
        </p:spPr>
        <p:style>
          <a:lnRef idx="2">
            <a:schemeClr val="accent3"/>
          </a:lnRef>
          <a:fillRef idx="1">
            <a:schemeClr val="lt1"/>
          </a:fillRef>
          <a:effectRef idx="0">
            <a:schemeClr val="accent3"/>
          </a:effectRef>
          <a:fontRef idx="minor">
            <a:schemeClr val="dk1"/>
          </a:fontRef>
        </p:style>
        <p:txBody>
          <a:bodyPr/>
          <a:lstStyle/>
          <a:p>
            <a:pPr algn="ctr"/>
            <a:r>
              <a:rPr lang="en-AU" dirty="0" smtClean="0">
                <a:latin typeface="Calibri" panose="020F0502020204030204" pitchFamily="34" charset="0"/>
                <a:cs typeface="Calibri" panose="020F0502020204030204" pitchFamily="34" charset="0"/>
              </a:rPr>
              <a:t>What’s one thing can you try this week?</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824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Take-home </a:t>
            </a:r>
            <a:r>
              <a:rPr lang="en-AU" dirty="0" smtClean="0">
                <a:latin typeface="Calibri" panose="020F0502020204030204" pitchFamily="34" charset="0"/>
                <a:cs typeface="Calibri" panose="020F0502020204030204" pitchFamily="34" charset="0"/>
              </a:rPr>
              <a:t>messages</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AU" dirty="0" smtClean="0">
                <a:latin typeface="Calibri" panose="020F0502020204030204" pitchFamily="34" charset="0"/>
                <a:cs typeface="Calibri" panose="020F0502020204030204" pitchFamily="34" charset="0"/>
              </a:rPr>
              <a:t>Chances are, your clients have SLCN.</a:t>
            </a:r>
          </a:p>
          <a:p>
            <a:r>
              <a:rPr lang="en-AU" dirty="0" smtClean="0">
                <a:latin typeface="Calibri" panose="020F0502020204030204" pitchFamily="34" charset="0"/>
                <a:cs typeface="Calibri" panose="020F0502020204030204" pitchFamily="34" charset="0"/>
              </a:rPr>
              <a:t>A speech pathologist can help you formally identify, understand and address these – specific areas of strength and difficulty.</a:t>
            </a:r>
          </a:p>
          <a:p>
            <a:r>
              <a:rPr lang="en-AU" dirty="0" smtClean="0">
                <a:latin typeface="Calibri" panose="020F0502020204030204" pitchFamily="34" charset="0"/>
                <a:cs typeface="Calibri" panose="020F0502020204030204" pitchFamily="34" charset="0"/>
              </a:rPr>
              <a:t>Even </a:t>
            </a:r>
            <a:r>
              <a:rPr lang="en-AU" dirty="0">
                <a:latin typeface="Calibri" panose="020F0502020204030204" pitchFamily="34" charset="0"/>
                <a:cs typeface="Calibri" panose="020F0502020204030204" pitchFamily="34" charset="0"/>
              </a:rPr>
              <a:t>if speech pathology input is not </a:t>
            </a:r>
            <a:r>
              <a:rPr lang="en-AU" dirty="0" smtClean="0">
                <a:latin typeface="Calibri" panose="020F0502020204030204" pitchFamily="34" charset="0"/>
                <a:cs typeface="Calibri" panose="020F0502020204030204" pitchFamily="34" charset="0"/>
              </a:rPr>
              <a:t>available, there are strategies you can implement straight away to help meet the SLCN of your clients. </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819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Objectives</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59593" y="1641376"/>
            <a:ext cx="8637587" cy="4678363"/>
          </a:xfrm>
        </p:spPr>
        <p:txBody>
          <a:bodyPr/>
          <a:lstStyle/>
          <a:p>
            <a:r>
              <a:rPr lang="en-AU" dirty="0" smtClean="0">
                <a:latin typeface="Calibri" panose="020F0502020204030204" pitchFamily="34" charset="0"/>
                <a:cs typeface="Calibri" panose="020F0502020204030204" pitchFamily="34" charset="0"/>
              </a:rPr>
              <a:t>To provide you with strategies you can add to your clinical toolkit to assist your work with YP who have </a:t>
            </a:r>
            <a:r>
              <a:rPr lang="en-AU" dirty="0" smtClean="0">
                <a:latin typeface="Calibri" panose="020F0502020204030204" pitchFamily="34" charset="0"/>
                <a:cs typeface="Calibri" panose="020F0502020204030204" pitchFamily="34" charset="0"/>
              </a:rPr>
              <a:t>SLCN.</a:t>
            </a:r>
            <a:endParaRPr lang="en-AU" dirty="0" smtClean="0">
              <a:latin typeface="Calibri" panose="020F0502020204030204" pitchFamily="34" charset="0"/>
              <a:cs typeface="Calibri" panose="020F0502020204030204" pitchFamily="34" charset="0"/>
            </a:endParaRPr>
          </a:p>
          <a:p>
            <a:r>
              <a:rPr lang="en-AU" dirty="0" smtClean="0">
                <a:latin typeface="Calibri" panose="020F0502020204030204" pitchFamily="34" charset="0"/>
                <a:cs typeface="Calibri" panose="020F0502020204030204" pitchFamily="34" charset="0"/>
              </a:rPr>
              <a:t>To provide you with a variety of examples of visual aids you can adapt to your </a:t>
            </a:r>
            <a:r>
              <a:rPr lang="en-AU" dirty="0" smtClean="0">
                <a:latin typeface="Calibri" panose="020F0502020204030204" pitchFamily="34" charset="0"/>
                <a:cs typeface="Calibri" panose="020F0502020204030204" pitchFamily="34" charset="0"/>
              </a:rPr>
              <a:t>needs.</a:t>
            </a:r>
            <a:endParaRPr lang="en-AU" dirty="0" smtClean="0">
              <a:latin typeface="Calibri" panose="020F0502020204030204" pitchFamily="34" charset="0"/>
              <a:cs typeface="Calibri" panose="020F0502020204030204" pitchFamily="34" charset="0"/>
            </a:endParaRPr>
          </a:p>
          <a:p>
            <a:r>
              <a:rPr lang="en-AU" dirty="0" smtClean="0">
                <a:latin typeface="Calibri" panose="020F0502020204030204" pitchFamily="34" charset="0"/>
                <a:cs typeface="Calibri" panose="020F0502020204030204" pitchFamily="34" charset="0"/>
              </a:rPr>
              <a:t>To demonstrate how some of these strategies, particularly certain visual aids, can be applied during a psychotherapy </a:t>
            </a:r>
            <a:r>
              <a:rPr lang="en-AU" dirty="0" smtClean="0">
                <a:latin typeface="Calibri" panose="020F0502020204030204" pitchFamily="34" charset="0"/>
                <a:cs typeface="Calibri" panose="020F0502020204030204" pitchFamily="34" charset="0"/>
              </a:rPr>
              <a:t>session.</a:t>
            </a:r>
            <a:endParaRPr lang="en-AU" dirty="0" smtClean="0">
              <a:latin typeface="Calibri" panose="020F0502020204030204" pitchFamily="34" charset="0"/>
              <a:cs typeface="Calibri" panose="020F0502020204030204" pitchFamily="34" charset="0"/>
            </a:endParaRPr>
          </a:p>
          <a:p>
            <a:r>
              <a:rPr lang="en-AU" dirty="0" smtClean="0">
                <a:latin typeface="Calibri" panose="020F0502020204030204" pitchFamily="34" charset="0"/>
                <a:cs typeface="Calibri" panose="020F0502020204030204" pitchFamily="34" charset="0"/>
              </a:rPr>
              <a:t>To feel more confident in working with young people with communication difficulties.</a:t>
            </a:r>
          </a:p>
          <a:p>
            <a:endParaRPr lang="en-AU" dirty="0"/>
          </a:p>
        </p:txBody>
      </p:sp>
    </p:spTree>
    <p:extLst>
      <p:ext uri="{BB962C8B-B14F-4D97-AF65-F5344CB8AC3E}">
        <p14:creationId xmlns:p14="http://schemas.microsoft.com/office/powerpoint/2010/main" val="41221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Reminder: Communication is complex!</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nSpc>
                <a:spcPct val="80000"/>
              </a:lnSpc>
            </a:pPr>
            <a:r>
              <a:rPr lang="en-AU" altLang="en-US" sz="2400" u="sng" dirty="0">
                <a:solidFill>
                  <a:schemeClr val="tx2"/>
                </a:solidFill>
              </a:rPr>
              <a:t>Conversation, narrative, complex sentences</a:t>
            </a:r>
            <a:r>
              <a:rPr lang="en-AU" altLang="en-US" sz="2400" dirty="0">
                <a:solidFill>
                  <a:schemeClr val="tx2"/>
                </a:solidFill>
              </a:rPr>
              <a:t> </a:t>
            </a:r>
          </a:p>
          <a:p>
            <a:pPr>
              <a:lnSpc>
                <a:spcPct val="80000"/>
              </a:lnSpc>
              <a:buClr>
                <a:schemeClr val="tx1"/>
              </a:buClr>
              <a:buFontTx/>
              <a:buNone/>
            </a:pPr>
            <a:endParaRPr lang="en-AU" altLang="en-US" sz="2400" i="1" dirty="0"/>
          </a:p>
          <a:p>
            <a:pPr>
              <a:lnSpc>
                <a:spcPct val="80000"/>
              </a:lnSpc>
              <a:buClr>
                <a:schemeClr val="tx1"/>
              </a:buClr>
              <a:buFontTx/>
              <a:buNone/>
            </a:pPr>
            <a:r>
              <a:rPr lang="en-AU" altLang="en-US" sz="2800" i="1" dirty="0">
                <a:latin typeface="Calibri" panose="020F0502020204030204" pitchFamily="34" charset="0"/>
                <a:cs typeface="Calibri" panose="020F0502020204030204" pitchFamily="34" charset="0"/>
              </a:rPr>
              <a:t>	</a:t>
            </a:r>
            <a:r>
              <a:rPr lang="en-AU" altLang="en-US" sz="2800" i="1" dirty="0" smtClean="0">
                <a:latin typeface="Calibri" panose="020F0502020204030204" pitchFamily="34" charset="0"/>
                <a:cs typeface="Calibri" panose="020F0502020204030204" pitchFamily="34" charset="0"/>
              </a:rPr>
              <a:t>‘</a:t>
            </a:r>
            <a:r>
              <a:rPr lang="en-AU" altLang="en-US" sz="2800" i="1" dirty="0">
                <a:latin typeface="Calibri" panose="020F0502020204030204" pitchFamily="34" charset="0"/>
                <a:cs typeface="Calibri" panose="020F0502020204030204" pitchFamily="34" charset="0"/>
              </a:rPr>
              <a:t>It is in our experience that young people like yourself struggle with understanding their emotions and therefore find it difficult identifying ways to cope because of their experiences growing up however that doesn’t mean there’s no hope because we’ve found lots of ways to help young people with their problems.’</a:t>
            </a:r>
          </a:p>
          <a:p>
            <a:pPr>
              <a:lnSpc>
                <a:spcPct val="80000"/>
              </a:lnSpc>
              <a:buClr>
                <a:schemeClr val="tx1"/>
              </a:buClr>
              <a:buFontTx/>
              <a:buNone/>
            </a:pPr>
            <a:endParaRPr lang="en-AU" altLang="en-US" sz="2400" dirty="0"/>
          </a:p>
          <a:p>
            <a:pPr>
              <a:lnSpc>
                <a:spcPct val="80000"/>
              </a:lnSpc>
              <a:buClr>
                <a:schemeClr val="tx1"/>
              </a:buClr>
              <a:buFontTx/>
              <a:buNone/>
            </a:pPr>
            <a:endParaRPr lang="en-AU" altLang="en-US" sz="2400" dirty="0"/>
          </a:p>
          <a:p>
            <a:pPr>
              <a:lnSpc>
                <a:spcPct val="80000"/>
              </a:lnSpc>
              <a:buClr>
                <a:schemeClr val="tx1"/>
              </a:buClr>
              <a:buFontTx/>
              <a:buNone/>
            </a:pPr>
            <a:endParaRPr lang="en-AU" altLang="en-US" sz="2400" dirty="0"/>
          </a:p>
          <a:p>
            <a:endParaRPr lang="en-AU" sz="2400" dirty="0"/>
          </a:p>
        </p:txBody>
      </p:sp>
    </p:spTree>
    <p:extLst>
      <p:ext uri="{BB962C8B-B14F-4D97-AF65-F5344CB8AC3E}">
        <p14:creationId xmlns:p14="http://schemas.microsoft.com/office/powerpoint/2010/main" val="2259883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solidFill>
                  <a:schemeClr val="tx1"/>
                </a:solidFill>
                <a:latin typeface="Calibri" panose="020F0502020204030204" pitchFamily="34" charset="0"/>
                <a:cs typeface="Calibri" panose="020F0502020204030204" pitchFamily="34" charset="0"/>
              </a:rPr>
              <a:t>Strategies</a:t>
            </a:r>
            <a:endParaRPr lang="en-AU"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13989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Things you can do right away</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19138" y="1762125"/>
            <a:ext cx="8637587" cy="4847803"/>
          </a:xfrm>
        </p:spPr>
        <p:txBody>
          <a:bodyPr/>
          <a:lstStyle/>
          <a:p>
            <a:pPr lvl="0"/>
            <a:r>
              <a:rPr lang="en-AU" sz="2800" dirty="0" smtClean="0">
                <a:latin typeface="Calibri" panose="020F0502020204030204" pitchFamily="34" charset="0"/>
                <a:cs typeface="Calibri" panose="020F0502020204030204" pitchFamily="34" charset="0"/>
              </a:rPr>
              <a:t>Minimise distractions and make sure you have their attention before you </a:t>
            </a:r>
            <a:r>
              <a:rPr lang="en-AU" sz="2800" dirty="0" smtClean="0">
                <a:latin typeface="Calibri" panose="020F0502020204030204" pitchFamily="34" charset="0"/>
                <a:cs typeface="Calibri" panose="020F0502020204030204" pitchFamily="34" charset="0"/>
              </a:rPr>
              <a:t>speak.</a:t>
            </a:r>
            <a:endParaRPr lang="en-AU" sz="2800" dirty="0" smtClean="0">
              <a:latin typeface="Calibri" panose="020F0502020204030204" pitchFamily="34" charset="0"/>
              <a:cs typeface="Calibri" panose="020F0502020204030204" pitchFamily="34" charset="0"/>
            </a:endParaRPr>
          </a:p>
          <a:p>
            <a:pPr lvl="0"/>
            <a:r>
              <a:rPr lang="en-AU" sz="2800" dirty="0" smtClean="0">
                <a:latin typeface="Calibri" panose="020F0502020204030204" pitchFamily="34" charset="0"/>
                <a:cs typeface="Calibri" panose="020F0502020204030204" pitchFamily="34" charset="0"/>
              </a:rPr>
              <a:t>Slow </a:t>
            </a:r>
            <a:r>
              <a:rPr lang="en-AU" sz="2800" dirty="0">
                <a:latin typeface="Calibri" panose="020F0502020204030204" pitchFamily="34" charset="0"/>
                <a:cs typeface="Calibri" panose="020F0502020204030204" pitchFamily="34" charset="0"/>
              </a:rPr>
              <a:t>down your rate of </a:t>
            </a:r>
            <a:r>
              <a:rPr lang="en-AU" sz="2800" dirty="0" smtClean="0">
                <a:latin typeface="Calibri" panose="020F0502020204030204" pitchFamily="34" charset="0"/>
                <a:cs typeface="Calibri" panose="020F0502020204030204" pitchFamily="34" charset="0"/>
              </a:rPr>
              <a:t>speech.</a:t>
            </a:r>
            <a:endParaRPr lang="en-AU" sz="2800" dirty="0">
              <a:latin typeface="Calibri" panose="020F0502020204030204" pitchFamily="34" charset="0"/>
              <a:cs typeface="Calibri" panose="020F0502020204030204" pitchFamily="34" charset="0"/>
            </a:endParaRPr>
          </a:p>
          <a:p>
            <a:pPr lvl="0"/>
            <a:r>
              <a:rPr lang="en-AU" sz="2800" dirty="0">
                <a:latin typeface="Calibri" panose="020F0502020204030204" pitchFamily="34" charset="0"/>
                <a:cs typeface="Calibri" panose="020F0502020204030204" pitchFamily="34" charset="0"/>
              </a:rPr>
              <a:t>Avoid jargon &amp; acronyms </a:t>
            </a:r>
            <a:r>
              <a:rPr lang="en-AU" sz="2800" dirty="0" smtClean="0">
                <a:latin typeface="Calibri" panose="020F0502020204030204" pitchFamily="34" charset="0"/>
                <a:cs typeface="Calibri" panose="020F0502020204030204" pitchFamily="34" charset="0"/>
              </a:rPr>
              <a:t>– use short, simple, everyday </a:t>
            </a:r>
            <a:r>
              <a:rPr lang="en-AU" sz="2800" dirty="0" smtClean="0">
                <a:latin typeface="Calibri" panose="020F0502020204030204" pitchFamily="34" charset="0"/>
                <a:cs typeface="Calibri" panose="020F0502020204030204" pitchFamily="34" charset="0"/>
              </a:rPr>
              <a:t>words.</a:t>
            </a:r>
            <a:endParaRPr lang="en-AU" sz="2800" dirty="0">
              <a:latin typeface="Calibri" panose="020F0502020204030204" pitchFamily="34" charset="0"/>
              <a:cs typeface="Calibri" panose="020F0502020204030204" pitchFamily="34" charset="0"/>
            </a:endParaRPr>
          </a:p>
          <a:p>
            <a:pPr lvl="0"/>
            <a:r>
              <a:rPr lang="en-AU" sz="2800" dirty="0">
                <a:latin typeface="Calibri" panose="020F0502020204030204" pitchFamily="34" charset="0"/>
                <a:cs typeface="Calibri" panose="020F0502020204030204" pitchFamily="34" charset="0"/>
              </a:rPr>
              <a:t>Repeat key points in different </a:t>
            </a:r>
            <a:r>
              <a:rPr lang="en-AU" sz="2800" dirty="0" smtClean="0">
                <a:latin typeface="Calibri" panose="020F0502020204030204" pitchFamily="34" charset="0"/>
                <a:cs typeface="Calibri" panose="020F0502020204030204" pitchFamily="34" charset="0"/>
              </a:rPr>
              <a:t>ways..</a:t>
            </a:r>
            <a:endParaRPr lang="en-AU" sz="2800" dirty="0" smtClean="0">
              <a:latin typeface="Calibri" panose="020F0502020204030204" pitchFamily="34" charset="0"/>
              <a:cs typeface="Calibri" panose="020F0502020204030204" pitchFamily="34" charset="0"/>
            </a:endParaRPr>
          </a:p>
          <a:p>
            <a:pPr lvl="0"/>
            <a:r>
              <a:rPr lang="en-AU" sz="2800" dirty="0" smtClean="0">
                <a:latin typeface="Calibri" panose="020F0502020204030204" pitchFamily="34" charset="0"/>
                <a:cs typeface="Calibri" panose="020F0502020204030204" pitchFamily="34" charset="0"/>
              </a:rPr>
              <a:t>Give step-by-step </a:t>
            </a:r>
            <a:r>
              <a:rPr lang="en-AU" sz="2800" dirty="0" smtClean="0">
                <a:latin typeface="Calibri" panose="020F0502020204030204" pitchFamily="34" charset="0"/>
                <a:cs typeface="Calibri" panose="020F0502020204030204" pitchFamily="34" charset="0"/>
              </a:rPr>
              <a:t>instructions.</a:t>
            </a:r>
            <a:endParaRPr lang="en-AU" sz="2800" dirty="0">
              <a:latin typeface="Calibri" panose="020F0502020204030204" pitchFamily="34" charset="0"/>
              <a:cs typeface="Calibri" panose="020F0502020204030204" pitchFamily="34" charset="0"/>
            </a:endParaRPr>
          </a:p>
          <a:p>
            <a:pPr lvl="0"/>
            <a:r>
              <a:rPr lang="en-AU" sz="2800" dirty="0">
                <a:latin typeface="Calibri" panose="020F0502020204030204" pitchFamily="34" charset="0"/>
                <a:cs typeface="Calibri" panose="020F0502020204030204" pitchFamily="34" charset="0"/>
              </a:rPr>
              <a:t>Stop after each key paragraph and </a:t>
            </a:r>
            <a:r>
              <a:rPr lang="en-AU" sz="2800" dirty="0" smtClean="0">
                <a:latin typeface="Calibri" panose="020F0502020204030204" pitchFamily="34" charset="0"/>
                <a:cs typeface="Calibri" panose="020F0502020204030204" pitchFamily="34" charset="0"/>
              </a:rPr>
              <a:t>ask </a:t>
            </a:r>
            <a:r>
              <a:rPr lang="en-AU" sz="2800" dirty="0">
                <a:latin typeface="Calibri" panose="020F0502020204030204" pitchFamily="34" charset="0"/>
                <a:cs typeface="Calibri" panose="020F0502020204030204" pitchFamily="34" charset="0"/>
              </a:rPr>
              <a:t>the young person </a:t>
            </a:r>
            <a:r>
              <a:rPr lang="en-AU" sz="2800" dirty="0" smtClean="0">
                <a:latin typeface="Calibri" panose="020F0502020204030204" pitchFamily="34" charset="0"/>
                <a:cs typeface="Calibri" panose="020F0502020204030204" pitchFamily="34" charset="0"/>
              </a:rPr>
              <a:t>to repeat back </a:t>
            </a:r>
            <a:r>
              <a:rPr lang="en-AU" sz="2800" i="1" dirty="0" smtClean="0">
                <a:latin typeface="Calibri" panose="020F0502020204030204" pitchFamily="34" charset="0"/>
                <a:cs typeface="Calibri" panose="020F0502020204030204" pitchFamily="34" charset="0"/>
              </a:rPr>
              <a:t>in their own words </a:t>
            </a:r>
            <a:r>
              <a:rPr lang="en-AU" sz="2800" dirty="0" smtClean="0">
                <a:latin typeface="Calibri" panose="020F0502020204030204" pitchFamily="34" charset="0"/>
                <a:cs typeface="Calibri" panose="020F0502020204030204" pitchFamily="34" charset="0"/>
              </a:rPr>
              <a:t>what you have just said (to check their understanding</a:t>
            </a:r>
            <a:r>
              <a:rPr lang="en-AU" sz="2800" dirty="0" smtClean="0">
                <a:latin typeface="Calibri" panose="020F0502020204030204" pitchFamily="34" charset="0"/>
                <a:cs typeface="Calibri" panose="020F0502020204030204" pitchFamily="34" charset="0"/>
              </a:rPr>
              <a:t>).</a:t>
            </a:r>
            <a:endParaRPr lang="en-AU" sz="2800" dirty="0" smtClean="0">
              <a:latin typeface="Calibri" panose="020F0502020204030204" pitchFamily="34" charset="0"/>
              <a:cs typeface="Calibri" panose="020F0502020204030204" pitchFamily="34" charset="0"/>
            </a:endParaRPr>
          </a:p>
          <a:p>
            <a:pPr lvl="0"/>
            <a:r>
              <a:rPr lang="en-AU" sz="2800" dirty="0" smtClean="0">
                <a:latin typeface="Calibri" panose="020F0502020204030204" pitchFamily="34" charset="0"/>
                <a:cs typeface="Calibri" panose="020F0502020204030204" pitchFamily="34" charset="0"/>
              </a:rPr>
              <a:t>Use </a:t>
            </a:r>
            <a:r>
              <a:rPr lang="en-AU" sz="2800" dirty="0">
                <a:latin typeface="Calibri" panose="020F0502020204030204" pitchFamily="34" charset="0"/>
                <a:cs typeface="Calibri" panose="020F0502020204030204" pitchFamily="34" charset="0"/>
              </a:rPr>
              <a:t>the active </a:t>
            </a:r>
            <a:r>
              <a:rPr lang="en-AU" sz="2800" dirty="0" smtClean="0">
                <a:latin typeface="Calibri" panose="020F0502020204030204" pitchFamily="34" charset="0"/>
                <a:cs typeface="Calibri" panose="020F0502020204030204" pitchFamily="34" charset="0"/>
              </a:rPr>
              <a:t>tense.</a:t>
            </a:r>
            <a:endParaRPr lang="en-AU" sz="2800" dirty="0">
              <a:latin typeface="Calibri" panose="020F0502020204030204" pitchFamily="34" charset="0"/>
              <a:cs typeface="Calibri" panose="020F0502020204030204" pitchFamily="34" charset="0"/>
            </a:endParaRPr>
          </a:p>
          <a:p>
            <a:endParaRPr lang="en-AU" sz="1800" dirty="0"/>
          </a:p>
        </p:txBody>
      </p:sp>
    </p:spTree>
    <p:extLst>
      <p:ext uri="{BB962C8B-B14F-4D97-AF65-F5344CB8AC3E}">
        <p14:creationId xmlns:p14="http://schemas.microsoft.com/office/powerpoint/2010/main" val="1208833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latin typeface="Calibri" panose="020F0502020204030204" pitchFamily="34" charset="0"/>
                <a:cs typeface="Calibri" panose="020F0502020204030204" pitchFamily="34" charset="0"/>
              </a:rPr>
              <a:t>More things you can do right away</a:t>
            </a:r>
            <a:endParaRPr lang="en-AU"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1923" y="1497360"/>
            <a:ext cx="8637587" cy="4678363"/>
          </a:xfrm>
        </p:spPr>
        <p:txBody>
          <a:bodyPr/>
          <a:lstStyle/>
          <a:p>
            <a:pPr lvl="0"/>
            <a:r>
              <a:rPr lang="en-AU" sz="2400" dirty="0">
                <a:latin typeface="Calibri" panose="020F0502020204030204" pitchFamily="34" charset="0"/>
                <a:cs typeface="Calibri" panose="020F0502020204030204" pitchFamily="34" charset="0"/>
              </a:rPr>
              <a:t>Try to provide examples that are </a:t>
            </a:r>
            <a:r>
              <a:rPr lang="en-AU" sz="2400" dirty="0" smtClean="0">
                <a:latin typeface="Calibri" panose="020F0502020204030204" pitchFamily="34" charset="0"/>
                <a:cs typeface="Calibri" panose="020F0502020204030204" pitchFamily="34" charset="0"/>
              </a:rPr>
              <a:t>relatable e.g. talking about Kanye West as a person who has good </a:t>
            </a:r>
            <a:r>
              <a:rPr lang="en-AU" sz="2400" dirty="0" smtClean="0">
                <a:latin typeface="Calibri" panose="020F0502020204030204" pitchFamily="34" charset="0"/>
                <a:cs typeface="Calibri" panose="020F0502020204030204" pitchFamily="34" charset="0"/>
              </a:rPr>
              <a:t>self-esteem.</a:t>
            </a:r>
            <a:endParaRPr lang="en-AU" sz="2400" dirty="0">
              <a:latin typeface="Calibri" panose="020F0502020204030204" pitchFamily="34" charset="0"/>
              <a:cs typeface="Calibri" panose="020F0502020204030204" pitchFamily="34" charset="0"/>
            </a:endParaRPr>
          </a:p>
          <a:p>
            <a:pPr lvl="0"/>
            <a:r>
              <a:rPr lang="en-AU" sz="2400" dirty="0">
                <a:latin typeface="Calibri" panose="020F0502020204030204" pitchFamily="34" charset="0"/>
                <a:cs typeface="Calibri" panose="020F0502020204030204" pitchFamily="34" charset="0"/>
              </a:rPr>
              <a:t>Try to avoid abstract concepts whenever </a:t>
            </a:r>
            <a:r>
              <a:rPr lang="en-AU" sz="2400" dirty="0" smtClean="0">
                <a:latin typeface="Calibri" panose="020F0502020204030204" pitchFamily="34" charset="0"/>
                <a:cs typeface="Calibri" panose="020F0502020204030204" pitchFamily="34" charset="0"/>
              </a:rPr>
              <a:t>possible e.g. feeling ‘anxious’ vs. feeling ‘sick in the tummy’ (more tangible/concrete</a:t>
            </a:r>
            <a:r>
              <a:rPr lang="en-AU" sz="2400" dirty="0" smtClean="0">
                <a:latin typeface="Calibri" panose="020F0502020204030204" pitchFamily="34" charset="0"/>
                <a:cs typeface="Calibri" panose="020F0502020204030204" pitchFamily="34" charset="0"/>
              </a:rPr>
              <a:t>).</a:t>
            </a:r>
            <a:endParaRPr lang="en-AU" sz="2400" dirty="0">
              <a:latin typeface="Calibri" panose="020F0502020204030204" pitchFamily="34" charset="0"/>
              <a:cs typeface="Calibri" panose="020F0502020204030204" pitchFamily="34" charset="0"/>
            </a:endParaRPr>
          </a:p>
          <a:p>
            <a:pPr lvl="0"/>
            <a:r>
              <a:rPr lang="en-AU" sz="2400" dirty="0">
                <a:latin typeface="Calibri" panose="020F0502020204030204" pitchFamily="34" charset="0"/>
                <a:cs typeface="Calibri" panose="020F0502020204030204" pitchFamily="34" charset="0"/>
              </a:rPr>
              <a:t>Write down key </a:t>
            </a:r>
            <a:r>
              <a:rPr lang="en-AU" sz="2400" dirty="0" smtClean="0">
                <a:latin typeface="Calibri" panose="020F0502020204030204" pitchFamily="34" charset="0"/>
                <a:cs typeface="Calibri" panose="020F0502020204030204" pitchFamily="34" charset="0"/>
              </a:rPr>
              <a:t>points/words </a:t>
            </a:r>
            <a:r>
              <a:rPr lang="en-AU" sz="2400" dirty="0">
                <a:latin typeface="Calibri" panose="020F0502020204030204" pitchFamily="34" charset="0"/>
                <a:cs typeface="Calibri" panose="020F0502020204030204" pitchFamily="34" charset="0"/>
              </a:rPr>
              <a:t>if you know </a:t>
            </a:r>
            <a:r>
              <a:rPr lang="en-AU" sz="2400" dirty="0" smtClean="0">
                <a:latin typeface="Calibri" panose="020F0502020204030204" pitchFamily="34" charset="0"/>
                <a:cs typeface="Calibri" panose="020F0502020204030204" pitchFamily="34" charset="0"/>
              </a:rPr>
              <a:t>they have adequate reading </a:t>
            </a:r>
            <a:r>
              <a:rPr lang="en-AU" sz="2400" dirty="0" smtClean="0">
                <a:latin typeface="Calibri" panose="020F0502020204030204" pitchFamily="34" charset="0"/>
                <a:cs typeface="Calibri" panose="020F0502020204030204" pitchFamily="34" charset="0"/>
              </a:rPr>
              <a:t>skills.</a:t>
            </a:r>
            <a:endParaRPr lang="en-AU" sz="2400" dirty="0" smtClean="0">
              <a:latin typeface="Calibri" panose="020F0502020204030204" pitchFamily="34" charset="0"/>
              <a:cs typeface="Calibri" panose="020F0502020204030204" pitchFamily="34" charset="0"/>
            </a:endParaRPr>
          </a:p>
          <a:p>
            <a:pPr lvl="0"/>
            <a:r>
              <a:rPr lang="en-AU" sz="2400" dirty="0" smtClean="0">
                <a:latin typeface="Calibri" panose="020F0502020204030204" pitchFamily="34" charset="0"/>
                <a:cs typeface="Calibri" panose="020F0502020204030204" pitchFamily="34" charset="0"/>
              </a:rPr>
              <a:t>Use </a:t>
            </a:r>
            <a:r>
              <a:rPr lang="en-AU" sz="2400" dirty="0">
                <a:latin typeface="Calibri" panose="020F0502020204030204" pitchFamily="34" charset="0"/>
                <a:cs typeface="Calibri" panose="020F0502020204030204" pitchFamily="34" charset="0"/>
              </a:rPr>
              <a:t>visual communication tools whenever possible. </a:t>
            </a:r>
            <a:endParaRPr lang="en-AU" sz="2400" dirty="0" smtClean="0">
              <a:latin typeface="Calibri" panose="020F0502020204030204" pitchFamily="34" charset="0"/>
              <a:cs typeface="Calibri" panose="020F0502020204030204" pitchFamily="34" charset="0"/>
            </a:endParaRPr>
          </a:p>
          <a:p>
            <a:pPr lvl="0"/>
            <a:r>
              <a:rPr lang="en-AU" sz="2400" dirty="0" smtClean="0">
                <a:latin typeface="Calibri" panose="020F0502020204030204" pitchFamily="34" charset="0"/>
                <a:cs typeface="Calibri" panose="020F0502020204030204" pitchFamily="34" charset="0"/>
              </a:rPr>
              <a:t>Allow </a:t>
            </a:r>
            <a:r>
              <a:rPr lang="en-AU" sz="2400" dirty="0">
                <a:latin typeface="Calibri" panose="020F0502020204030204" pitchFamily="34" charset="0"/>
                <a:cs typeface="Calibri" panose="020F0502020204030204" pitchFamily="34" charset="0"/>
              </a:rPr>
              <a:t>the young person time to speak. Don’t be afraid of silence at first.</a:t>
            </a:r>
          </a:p>
          <a:p>
            <a:pPr lvl="0"/>
            <a:r>
              <a:rPr lang="en-AU" sz="2400" dirty="0" smtClean="0">
                <a:latin typeface="Calibri" panose="020F0502020204030204" pitchFamily="34" charset="0"/>
                <a:cs typeface="Calibri" panose="020F0502020204030204" pitchFamily="34" charset="0"/>
              </a:rPr>
              <a:t>Actively </a:t>
            </a:r>
            <a:r>
              <a:rPr lang="en-AU" sz="2400" dirty="0">
                <a:latin typeface="Calibri" panose="020F0502020204030204" pitchFamily="34" charset="0"/>
                <a:cs typeface="Calibri" panose="020F0502020204030204" pitchFamily="34" charset="0"/>
              </a:rPr>
              <a:t>work to build-up their </a:t>
            </a:r>
            <a:r>
              <a:rPr lang="en-AU" sz="2400" dirty="0" smtClean="0">
                <a:latin typeface="Calibri" panose="020F0502020204030204" pitchFamily="34" charset="0"/>
                <a:cs typeface="Calibri" panose="020F0502020204030204" pitchFamily="34" charset="0"/>
              </a:rPr>
              <a:t>emotion vocabulary so they can put words to their feelings – this could include providing clients with </a:t>
            </a:r>
            <a:r>
              <a:rPr lang="en-AU" sz="2400" dirty="0">
                <a:latin typeface="Calibri" panose="020F0502020204030204" pitchFamily="34" charset="0"/>
                <a:cs typeface="Calibri" panose="020F0502020204030204" pitchFamily="34" charset="0"/>
              </a:rPr>
              <a:t>key phrases that assist them to be able to express how they </a:t>
            </a:r>
            <a:r>
              <a:rPr lang="en-AU" sz="2400" dirty="0" smtClean="0">
                <a:latin typeface="Calibri" panose="020F0502020204030204" pitchFamily="34" charset="0"/>
                <a:cs typeface="Calibri" panose="020F0502020204030204" pitchFamily="34" charset="0"/>
              </a:rPr>
              <a:t>feel.</a:t>
            </a:r>
            <a:endParaRPr lang="en-AU" sz="2400" dirty="0">
              <a:latin typeface="Calibri" panose="020F0502020204030204" pitchFamily="34" charset="0"/>
              <a:cs typeface="Calibri" panose="020F0502020204030204" pitchFamily="34" charset="0"/>
            </a:endParaRPr>
          </a:p>
          <a:p>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2693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3"/>
          <p:cNvSpPr txBox="1">
            <a:spLocks noGrp="1" noChangeArrowheads="1"/>
          </p:cNvSpPr>
          <p:nvPr/>
        </p:nvSpPr>
        <p:spPr bwMode="auto">
          <a:xfrm>
            <a:off x="4634468" y="5974835"/>
            <a:ext cx="487839" cy="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lgn="ctr" eaLnBrk="1" hangingPunct="1">
              <a:spcBef>
                <a:spcPct val="0"/>
              </a:spcBef>
              <a:buClrTx/>
              <a:buSzTx/>
              <a:buFontTx/>
              <a:buNone/>
            </a:pPr>
            <a:fld id="{A66D9770-722E-438F-898E-2C1C445B6BCA}" type="slidenum">
              <a:rPr lang="en-AU" altLang="en-US" sz="1280">
                <a:solidFill>
                  <a:srgbClr val="FFFFFF"/>
                </a:solidFill>
                <a:latin typeface="Arial" panose="020B0604020202020204" pitchFamily="34" charset="0"/>
              </a:rPr>
              <a:pPr algn="ctr" eaLnBrk="1" hangingPunct="1">
                <a:spcBef>
                  <a:spcPct val="0"/>
                </a:spcBef>
                <a:buClrTx/>
                <a:buSzTx/>
                <a:buFontTx/>
                <a:buNone/>
              </a:pPr>
              <a:t>8</a:t>
            </a:fld>
            <a:endParaRPr lang="en-AU" altLang="en-US" sz="1280">
              <a:solidFill>
                <a:srgbClr val="FFFFFF"/>
              </a:solidFill>
              <a:latin typeface="Arial" panose="020B0604020202020204" pitchFamily="34" charset="0"/>
            </a:endParaRPr>
          </a:p>
        </p:txBody>
      </p:sp>
      <p:sp>
        <p:nvSpPr>
          <p:cNvPr id="116739" name="Text Box 1"/>
          <p:cNvSpPr txBox="1">
            <a:spLocks noChangeArrowheads="1"/>
          </p:cNvSpPr>
          <p:nvPr/>
        </p:nvSpPr>
        <p:spPr bwMode="auto">
          <a:xfrm>
            <a:off x="1621047" y="5486995"/>
            <a:ext cx="6916131" cy="28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1120">
                <a:solidFill>
                  <a:schemeClr val="tx1"/>
                </a:solidFill>
                <a:latin typeface="Arial" panose="020B0604020202020204" pitchFamily="34" charset="0"/>
                <a:cs typeface="Times New Roman" panose="02020603050405020304" pitchFamily="18" charset="0"/>
              </a:rPr>
              <a:t>Ideas from Adele Wallis and Narelle Anger, Queensland CYMHS Speech Pathologists</a:t>
            </a:r>
          </a:p>
        </p:txBody>
      </p:sp>
      <p:grpSp>
        <p:nvGrpSpPr>
          <p:cNvPr id="116740" name="Group 2"/>
          <p:cNvGrpSpPr>
            <a:grpSpLocks/>
          </p:cNvGrpSpPr>
          <p:nvPr/>
        </p:nvGrpSpPr>
        <p:grpSpPr bwMode="auto">
          <a:xfrm>
            <a:off x="1219597" y="1485193"/>
            <a:ext cx="7317581" cy="3721041"/>
            <a:chOff x="471" y="1084"/>
            <a:chExt cx="15450" cy="6300"/>
          </a:xfrm>
        </p:grpSpPr>
        <p:sp>
          <p:nvSpPr>
            <p:cNvPr id="116744" name="AutoShape 77"/>
            <p:cNvSpPr>
              <a:spLocks noChangeArrowheads="1"/>
            </p:cNvSpPr>
            <p:nvPr/>
          </p:nvSpPr>
          <p:spPr bwMode="auto">
            <a:xfrm>
              <a:off x="471" y="2393"/>
              <a:ext cx="2388" cy="1403"/>
            </a:xfrm>
            <a:prstGeom prst="wedgeEllipseCallout">
              <a:avLst>
                <a:gd name="adj1" fmla="val 47782"/>
                <a:gd name="adj2" fmla="val 65111"/>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044950" algn="l"/>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044950" algn="l"/>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044950" algn="l"/>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044950" algn="l"/>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Hey who wants to play taps?</a:t>
              </a:r>
              <a:endParaRPr lang="en-US" altLang="en-US" sz="1441" b="1">
                <a:solidFill>
                  <a:schemeClr val="tx1"/>
                </a:solidFill>
                <a:latin typeface="Arial" panose="020B0604020202020204" pitchFamily="34" charset="0"/>
              </a:endParaRPr>
            </a:p>
          </p:txBody>
        </p:sp>
        <p:sp>
          <p:nvSpPr>
            <p:cNvPr id="116745" name="AutoShape 76"/>
            <p:cNvSpPr>
              <a:spLocks noChangeArrowheads="1"/>
            </p:cNvSpPr>
            <p:nvPr/>
          </p:nvSpPr>
          <p:spPr bwMode="auto">
            <a:xfrm>
              <a:off x="14278" y="4329"/>
              <a:ext cx="1643" cy="1019"/>
            </a:xfrm>
            <a:prstGeom prst="wedgeRoundRectCallout">
              <a:avLst>
                <a:gd name="adj1" fmla="val -72611"/>
                <a:gd name="adj2" fmla="val -21667"/>
                <a:gd name="adj3" fmla="val 16667"/>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044950" algn="l"/>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044950" algn="l"/>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044950" algn="l"/>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044950" algn="l"/>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9pPr>
            </a:lstStyle>
            <a:p>
              <a:pPr algn="just">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Who cares</a:t>
              </a:r>
              <a:r>
                <a:rPr lang="en-US" altLang="en-US" sz="880" b="1">
                  <a:solidFill>
                    <a:schemeClr val="tx1"/>
                  </a:solidFill>
                  <a:latin typeface="Comic Sans MS" panose="030F0702030302020204" pitchFamily="66" charset="0"/>
                  <a:cs typeface="Times New Roman" panose="02020603050405020304" pitchFamily="18" charset="0"/>
                </a:rPr>
                <a:t>?</a:t>
              </a:r>
              <a:endParaRPr lang="en-US" altLang="en-US" sz="1441" b="1">
                <a:solidFill>
                  <a:schemeClr val="tx1"/>
                </a:solidFill>
                <a:latin typeface="Arial" panose="020B0604020202020204" pitchFamily="34" charset="0"/>
              </a:endParaRPr>
            </a:p>
          </p:txBody>
        </p:sp>
        <p:sp>
          <p:nvSpPr>
            <p:cNvPr id="116746" name="Text Box 75"/>
            <p:cNvSpPr txBox="1">
              <a:spLocks noChangeArrowheads="1"/>
            </p:cNvSpPr>
            <p:nvPr/>
          </p:nvSpPr>
          <p:spPr bwMode="auto">
            <a:xfrm>
              <a:off x="11134" y="1084"/>
              <a:ext cx="1437" cy="573"/>
            </a:xfrm>
            <a:prstGeom prst="rect">
              <a:avLst/>
            </a:prstGeom>
            <a:solidFill>
              <a:srgbClr val="FFFF99">
                <a:alpha val="50195"/>
              </a:srgbClr>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1120">
                  <a:solidFill>
                    <a:schemeClr val="tx1"/>
                  </a:solidFill>
                  <a:latin typeface="Times New Roman" panose="02020603050405020304" pitchFamily="18" charset="0"/>
                  <a:cs typeface="Times New Roman" panose="02020603050405020304" pitchFamily="18" charset="0"/>
                </a:rPr>
                <a:t>END</a:t>
              </a:r>
            </a:p>
            <a:p>
              <a:pPr>
                <a:spcBef>
                  <a:spcPct val="0"/>
                </a:spcBef>
                <a:buClrTx/>
                <a:buSzTx/>
                <a:buFontTx/>
                <a:buNone/>
              </a:pPr>
              <a:endParaRPr lang="en-US" altLang="en-US" sz="1441">
                <a:solidFill>
                  <a:schemeClr val="tx1"/>
                </a:solidFill>
                <a:latin typeface="Arial" panose="020B0604020202020204" pitchFamily="34" charset="0"/>
              </a:endParaRPr>
            </a:p>
          </p:txBody>
        </p:sp>
        <p:sp>
          <p:nvSpPr>
            <p:cNvPr id="116747" name="Text Box 74"/>
            <p:cNvSpPr txBox="1">
              <a:spLocks noChangeArrowheads="1"/>
            </p:cNvSpPr>
            <p:nvPr/>
          </p:nvSpPr>
          <p:spPr bwMode="auto">
            <a:xfrm>
              <a:off x="6362" y="1084"/>
              <a:ext cx="3285" cy="573"/>
            </a:xfrm>
            <a:prstGeom prst="rect">
              <a:avLst/>
            </a:prstGeom>
            <a:solidFill>
              <a:srgbClr val="FFCC99">
                <a:alpha val="50195"/>
              </a:srgbClr>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1120">
                  <a:solidFill>
                    <a:schemeClr val="tx1"/>
                  </a:solidFill>
                  <a:latin typeface="Times New Roman" panose="02020603050405020304" pitchFamily="18" charset="0"/>
                  <a:cs typeface="Times New Roman" panose="02020603050405020304" pitchFamily="18" charset="0"/>
                </a:rPr>
                <a:t>MIDDLE</a:t>
              </a:r>
            </a:p>
            <a:p>
              <a:pPr>
                <a:spcBef>
                  <a:spcPct val="0"/>
                </a:spcBef>
                <a:buClrTx/>
                <a:buSzTx/>
                <a:buFontTx/>
                <a:buNone/>
              </a:pPr>
              <a:endParaRPr lang="en-US" altLang="en-US" sz="1441">
                <a:solidFill>
                  <a:schemeClr val="tx1"/>
                </a:solidFill>
                <a:latin typeface="Arial" panose="020B0604020202020204" pitchFamily="34" charset="0"/>
              </a:endParaRPr>
            </a:p>
          </p:txBody>
        </p:sp>
        <p:sp>
          <p:nvSpPr>
            <p:cNvPr id="116748" name="Text Box 73"/>
            <p:cNvSpPr txBox="1">
              <a:spLocks noChangeArrowheads="1"/>
            </p:cNvSpPr>
            <p:nvPr/>
          </p:nvSpPr>
          <p:spPr bwMode="auto">
            <a:xfrm>
              <a:off x="1161" y="1084"/>
              <a:ext cx="3285" cy="573"/>
            </a:xfrm>
            <a:prstGeom prst="rect">
              <a:avLst/>
            </a:prstGeom>
            <a:solidFill>
              <a:srgbClr val="CCFFFF">
                <a:alpha val="50195"/>
              </a:srgbClr>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1120">
                  <a:solidFill>
                    <a:schemeClr val="tx1"/>
                  </a:solidFill>
                  <a:latin typeface="Times New Roman" panose="02020603050405020304" pitchFamily="18" charset="0"/>
                  <a:cs typeface="Times New Roman" panose="02020603050405020304" pitchFamily="18" charset="0"/>
                </a:rPr>
                <a:t>BEGINNING </a:t>
              </a:r>
            </a:p>
            <a:p>
              <a:pPr>
                <a:spcBef>
                  <a:spcPct val="0"/>
                </a:spcBef>
                <a:buClrTx/>
                <a:buSzTx/>
                <a:buFontTx/>
                <a:buNone/>
              </a:pPr>
              <a:endParaRPr lang="en-US" altLang="en-US" sz="1441">
                <a:solidFill>
                  <a:schemeClr val="tx1"/>
                </a:solidFill>
                <a:latin typeface="Arial" panose="020B0604020202020204" pitchFamily="34" charset="0"/>
              </a:endParaRPr>
            </a:p>
          </p:txBody>
        </p:sp>
        <p:sp>
          <p:nvSpPr>
            <p:cNvPr id="116749" name="AutoShape 72"/>
            <p:cNvSpPr>
              <a:spLocks noChangeArrowheads="1"/>
            </p:cNvSpPr>
            <p:nvPr/>
          </p:nvSpPr>
          <p:spPr bwMode="auto">
            <a:xfrm>
              <a:off x="5800" y="1848"/>
              <a:ext cx="2146" cy="1909"/>
            </a:xfrm>
            <a:prstGeom prst="wedgeEllipseCallout">
              <a:avLst>
                <a:gd name="adj1" fmla="val -48366"/>
                <a:gd name="adj2" fmla="val 80222"/>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044950" algn="l"/>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044950" algn="l"/>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044950" algn="l"/>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044950" algn="l"/>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No you can</a:t>
              </a:r>
              <a:r>
                <a:rPr lang="en-US" altLang="en-US" sz="800" b="1">
                  <a:solidFill>
                    <a:schemeClr val="tx1"/>
                  </a:solidFill>
                  <a:latin typeface="Arial" panose="020B0604020202020204" pitchFamily="34" charset="0"/>
                  <a:cs typeface="Times New Roman" panose="02020603050405020304" pitchFamily="18" charset="0"/>
                </a:rPr>
                <a:t>’</a:t>
              </a:r>
              <a:r>
                <a:rPr lang="en-US" altLang="en-US" sz="800" b="1">
                  <a:solidFill>
                    <a:schemeClr val="tx1"/>
                  </a:solidFill>
                  <a:latin typeface="Comic Sans MS" panose="030F0702030302020204" pitchFamily="66" charset="0"/>
                  <a:cs typeface="Times New Roman" panose="02020603050405020304" pitchFamily="18" charset="0"/>
                </a:rPr>
                <a:t>t. You don</a:t>
              </a:r>
              <a:r>
                <a:rPr lang="en-US" altLang="en-US" sz="800" b="1">
                  <a:solidFill>
                    <a:schemeClr val="tx1"/>
                  </a:solidFill>
                  <a:latin typeface="Arial" panose="020B0604020202020204" pitchFamily="34" charset="0"/>
                  <a:cs typeface="Times New Roman" panose="02020603050405020304" pitchFamily="18" charset="0"/>
                </a:rPr>
                <a:t>’</a:t>
              </a:r>
              <a:r>
                <a:rPr lang="en-US" altLang="en-US" sz="800" b="1">
                  <a:solidFill>
                    <a:schemeClr val="tx1"/>
                  </a:solidFill>
                  <a:latin typeface="Comic Sans MS" panose="030F0702030302020204" pitchFamily="66" charset="0"/>
                  <a:cs typeface="Times New Roman" panose="02020603050405020304" pitchFamily="18" charset="0"/>
                </a:rPr>
                <a:t>t know how</a:t>
              </a:r>
              <a:endParaRPr lang="en-US" altLang="en-US" sz="1441" b="1">
                <a:solidFill>
                  <a:schemeClr val="tx1"/>
                </a:solidFill>
                <a:latin typeface="Arial" panose="020B0604020202020204" pitchFamily="34" charset="0"/>
              </a:endParaRPr>
            </a:p>
          </p:txBody>
        </p:sp>
        <p:sp>
          <p:nvSpPr>
            <p:cNvPr id="116750" name="AutoShape 71"/>
            <p:cNvSpPr>
              <a:spLocks noChangeArrowheads="1"/>
            </p:cNvSpPr>
            <p:nvPr/>
          </p:nvSpPr>
          <p:spPr bwMode="auto">
            <a:xfrm>
              <a:off x="8334" y="2363"/>
              <a:ext cx="1643" cy="1139"/>
            </a:xfrm>
            <a:prstGeom prst="wedgeRoundRectCallout">
              <a:avLst>
                <a:gd name="adj1" fmla="val -1319"/>
                <a:gd name="adj2" fmla="val 113593"/>
                <a:gd name="adj3" fmla="val 16667"/>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I Do so! I played this before!</a:t>
              </a:r>
              <a:endParaRPr lang="en-US" altLang="en-US" sz="1441" b="1">
                <a:solidFill>
                  <a:schemeClr val="tx1"/>
                </a:solidFill>
                <a:latin typeface="Arial" panose="020B0604020202020204" pitchFamily="34" charset="0"/>
              </a:endParaRPr>
            </a:p>
          </p:txBody>
        </p:sp>
        <p:sp>
          <p:nvSpPr>
            <p:cNvPr id="116751" name="AutoShape 70"/>
            <p:cNvSpPr>
              <a:spLocks noChangeArrowheads="1"/>
            </p:cNvSpPr>
            <p:nvPr/>
          </p:nvSpPr>
          <p:spPr bwMode="auto">
            <a:xfrm>
              <a:off x="3606" y="2179"/>
              <a:ext cx="1643" cy="1018"/>
            </a:xfrm>
            <a:prstGeom prst="wedgeRoundRectCallout">
              <a:avLst>
                <a:gd name="adj1" fmla="val 25375"/>
                <a:gd name="adj2" fmla="val 136667"/>
                <a:gd name="adj3" fmla="val 16667"/>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044950" algn="l"/>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044950" algn="l"/>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044950" algn="l"/>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044950" algn="l"/>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9pPr>
            </a:lstStyle>
            <a:p>
              <a:pPr algn="just">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Can I play too?</a:t>
              </a:r>
              <a:endParaRPr lang="en-US" altLang="en-US" sz="1441" b="1">
                <a:solidFill>
                  <a:schemeClr val="tx1"/>
                </a:solidFill>
                <a:latin typeface="Arial" panose="020B0604020202020204" pitchFamily="34" charset="0"/>
              </a:endParaRPr>
            </a:p>
          </p:txBody>
        </p:sp>
        <p:sp>
          <p:nvSpPr>
            <p:cNvPr id="116752" name="AutoShape 69"/>
            <p:cNvSpPr>
              <a:spLocks noChangeArrowheads="1"/>
            </p:cNvSpPr>
            <p:nvPr/>
          </p:nvSpPr>
          <p:spPr bwMode="auto">
            <a:xfrm>
              <a:off x="13107" y="1657"/>
              <a:ext cx="2464" cy="1527"/>
            </a:xfrm>
            <a:prstGeom prst="cloudCallout">
              <a:avLst>
                <a:gd name="adj1" fmla="val -40995"/>
                <a:gd name="adj2" fmla="val 118889"/>
              </a:avLst>
            </a:prstGeom>
            <a:solidFill>
              <a:srgbClr val="FFFFFF"/>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tabLst>
                  <a:tab pos="4044950" algn="l"/>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044950" algn="l"/>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044950" algn="l"/>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044950" algn="l"/>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044950" algn="l"/>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No one ever lets me play. It</a:t>
              </a:r>
              <a:r>
                <a:rPr lang="en-US" altLang="en-US" sz="800" b="1">
                  <a:solidFill>
                    <a:schemeClr val="tx1"/>
                  </a:solidFill>
                  <a:latin typeface="Arial" panose="020B0604020202020204" pitchFamily="34" charset="0"/>
                  <a:cs typeface="Times New Roman" panose="02020603050405020304" pitchFamily="18" charset="0"/>
                </a:rPr>
                <a:t>’</a:t>
              </a:r>
              <a:r>
                <a:rPr lang="en-US" altLang="en-US" sz="800" b="1">
                  <a:solidFill>
                    <a:schemeClr val="tx1"/>
                  </a:solidFill>
                  <a:latin typeface="Comic Sans MS" panose="030F0702030302020204" pitchFamily="66" charset="0"/>
                  <a:cs typeface="Times New Roman" panose="02020603050405020304" pitchFamily="18" charset="0"/>
                </a:rPr>
                <a:t>s not fair</a:t>
              </a:r>
              <a:r>
                <a:rPr lang="en-US" altLang="en-US" sz="800">
                  <a:solidFill>
                    <a:schemeClr val="tx1"/>
                  </a:solidFill>
                  <a:latin typeface="Comic Sans MS" panose="030F0702030302020204" pitchFamily="66" charset="0"/>
                  <a:cs typeface="Times New Roman" panose="02020603050405020304" pitchFamily="18" charset="0"/>
                </a:rPr>
                <a:t>!</a:t>
              </a:r>
              <a:endParaRPr lang="en-US" altLang="en-US" sz="1441">
                <a:solidFill>
                  <a:schemeClr val="tx1"/>
                </a:solidFill>
                <a:latin typeface="Arial" panose="020B0604020202020204" pitchFamily="34" charset="0"/>
              </a:endParaRPr>
            </a:p>
          </p:txBody>
        </p:sp>
        <p:grpSp>
          <p:nvGrpSpPr>
            <p:cNvPr id="116753" name="Group 60"/>
            <p:cNvGrpSpPr>
              <a:grpSpLocks/>
            </p:cNvGrpSpPr>
            <p:nvPr/>
          </p:nvGrpSpPr>
          <p:grpSpPr bwMode="auto">
            <a:xfrm>
              <a:off x="10206" y="4396"/>
              <a:ext cx="1436" cy="1749"/>
              <a:chOff x="1620" y="6300"/>
              <a:chExt cx="1440" cy="1980"/>
            </a:xfrm>
          </p:grpSpPr>
          <p:sp>
            <p:nvSpPr>
              <p:cNvPr id="116811" name="Rectangle 68"/>
              <p:cNvSpPr>
                <a:spLocks noChangeArrowheads="1"/>
              </p:cNvSpPr>
              <p:nvPr/>
            </p:nvSpPr>
            <p:spPr bwMode="auto">
              <a:xfrm>
                <a:off x="1620" y="6300"/>
                <a:ext cx="1440" cy="1980"/>
              </a:xfrm>
              <a:prstGeom prst="rect">
                <a:avLst/>
              </a:prstGeom>
              <a:solidFill>
                <a:srgbClr val="C0C0C0"/>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grpSp>
            <p:nvGrpSpPr>
              <p:cNvPr id="116812" name="Group 61"/>
              <p:cNvGrpSpPr>
                <a:grpSpLocks/>
              </p:cNvGrpSpPr>
              <p:nvPr/>
            </p:nvGrpSpPr>
            <p:grpSpPr bwMode="auto">
              <a:xfrm>
                <a:off x="1980" y="6480"/>
                <a:ext cx="900" cy="1620"/>
                <a:chOff x="720" y="1617"/>
                <a:chExt cx="900" cy="1620"/>
              </a:xfrm>
            </p:grpSpPr>
            <p:sp>
              <p:nvSpPr>
                <p:cNvPr id="116813" name="Oval 67"/>
                <p:cNvSpPr>
                  <a:spLocks noChangeArrowheads="1"/>
                </p:cNvSpPr>
                <p:nvPr/>
              </p:nvSpPr>
              <p:spPr bwMode="auto">
                <a:xfrm>
                  <a:off x="900" y="1617"/>
                  <a:ext cx="540" cy="540"/>
                </a:xfrm>
                <a:prstGeom prst="ellipse">
                  <a:avLst/>
                </a:prstGeom>
                <a:solidFill>
                  <a:srgbClr val="C0C0C0"/>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814" name="Line 66"/>
                <p:cNvSpPr>
                  <a:spLocks noChangeShapeType="1"/>
                </p:cNvSpPr>
                <p:nvPr/>
              </p:nvSpPr>
              <p:spPr bwMode="auto">
                <a:xfrm>
                  <a:off x="1080" y="21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15" name="Line 65"/>
                <p:cNvSpPr>
                  <a:spLocks noChangeShapeType="1"/>
                </p:cNvSpPr>
                <p:nvPr/>
              </p:nvSpPr>
              <p:spPr bwMode="auto">
                <a:xfrm flipH="1">
                  <a:off x="72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16" name="Line 64"/>
                <p:cNvSpPr>
                  <a:spLocks noChangeShapeType="1"/>
                </p:cNvSpPr>
                <p:nvPr/>
              </p:nvSpPr>
              <p:spPr bwMode="auto">
                <a:xfrm>
                  <a:off x="108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17" name="Line 63"/>
                <p:cNvSpPr>
                  <a:spLocks noChangeShapeType="1"/>
                </p:cNvSpPr>
                <p:nvPr/>
              </p:nvSpPr>
              <p:spPr bwMode="auto">
                <a:xfrm flipH="1">
                  <a:off x="720" y="233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18" name="Line 62"/>
                <p:cNvSpPr>
                  <a:spLocks noChangeShapeType="1"/>
                </p:cNvSpPr>
                <p:nvPr/>
              </p:nvSpPr>
              <p:spPr bwMode="auto">
                <a:xfrm>
                  <a:off x="1080" y="2337"/>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grpSp>
        </p:grpSp>
        <p:grpSp>
          <p:nvGrpSpPr>
            <p:cNvPr id="116754" name="Group 51"/>
            <p:cNvGrpSpPr>
              <a:grpSpLocks/>
            </p:cNvGrpSpPr>
            <p:nvPr/>
          </p:nvGrpSpPr>
          <p:grpSpPr bwMode="auto">
            <a:xfrm>
              <a:off x="12435" y="4329"/>
              <a:ext cx="1436" cy="1719"/>
              <a:chOff x="1620" y="6300"/>
              <a:chExt cx="1440" cy="1980"/>
            </a:xfrm>
          </p:grpSpPr>
          <p:sp>
            <p:nvSpPr>
              <p:cNvPr id="116803" name="Rectangle 59"/>
              <p:cNvSpPr>
                <a:spLocks noChangeArrowheads="1"/>
              </p:cNvSpPr>
              <p:nvPr/>
            </p:nvSpPr>
            <p:spPr bwMode="auto">
              <a:xfrm>
                <a:off x="1620" y="6300"/>
                <a:ext cx="1440" cy="1980"/>
              </a:xfrm>
              <a:prstGeom prst="rect">
                <a:avLst/>
              </a:prstGeom>
              <a:solidFill>
                <a:srgbClr val="FFFF99"/>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grpSp>
            <p:nvGrpSpPr>
              <p:cNvPr id="116804" name="Group 52"/>
              <p:cNvGrpSpPr>
                <a:grpSpLocks/>
              </p:cNvGrpSpPr>
              <p:nvPr/>
            </p:nvGrpSpPr>
            <p:grpSpPr bwMode="auto">
              <a:xfrm>
                <a:off x="1980" y="6480"/>
                <a:ext cx="900" cy="1620"/>
                <a:chOff x="720" y="1617"/>
                <a:chExt cx="900" cy="1620"/>
              </a:xfrm>
            </p:grpSpPr>
            <p:sp>
              <p:nvSpPr>
                <p:cNvPr id="116805" name="Oval 58"/>
                <p:cNvSpPr>
                  <a:spLocks noChangeArrowheads="1"/>
                </p:cNvSpPr>
                <p:nvPr/>
              </p:nvSpPr>
              <p:spPr bwMode="auto">
                <a:xfrm>
                  <a:off x="900" y="1617"/>
                  <a:ext cx="540" cy="540"/>
                </a:xfrm>
                <a:prstGeom prst="ellipse">
                  <a:avLst/>
                </a:prstGeom>
                <a:solidFill>
                  <a:srgbClr val="FFFF99"/>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806" name="Line 57"/>
                <p:cNvSpPr>
                  <a:spLocks noChangeShapeType="1"/>
                </p:cNvSpPr>
                <p:nvPr/>
              </p:nvSpPr>
              <p:spPr bwMode="auto">
                <a:xfrm>
                  <a:off x="1080" y="21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07" name="Line 56"/>
                <p:cNvSpPr>
                  <a:spLocks noChangeShapeType="1"/>
                </p:cNvSpPr>
                <p:nvPr/>
              </p:nvSpPr>
              <p:spPr bwMode="auto">
                <a:xfrm flipH="1">
                  <a:off x="72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08" name="Line 55"/>
                <p:cNvSpPr>
                  <a:spLocks noChangeShapeType="1"/>
                </p:cNvSpPr>
                <p:nvPr/>
              </p:nvSpPr>
              <p:spPr bwMode="auto">
                <a:xfrm>
                  <a:off x="108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09" name="Line 54"/>
                <p:cNvSpPr>
                  <a:spLocks noChangeShapeType="1"/>
                </p:cNvSpPr>
                <p:nvPr/>
              </p:nvSpPr>
              <p:spPr bwMode="auto">
                <a:xfrm flipH="1">
                  <a:off x="720" y="233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10" name="Line 53"/>
                <p:cNvSpPr>
                  <a:spLocks noChangeShapeType="1"/>
                </p:cNvSpPr>
                <p:nvPr/>
              </p:nvSpPr>
              <p:spPr bwMode="auto">
                <a:xfrm>
                  <a:off x="1080" y="2337"/>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grpSp>
        </p:grpSp>
        <p:sp>
          <p:nvSpPr>
            <p:cNvPr id="116755" name="AutoShape 50"/>
            <p:cNvSpPr>
              <a:spLocks noChangeArrowheads="1"/>
            </p:cNvSpPr>
            <p:nvPr/>
          </p:nvSpPr>
          <p:spPr bwMode="auto">
            <a:xfrm>
              <a:off x="10092" y="2229"/>
              <a:ext cx="3080" cy="1719"/>
            </a:xfrm>
            <a:prstGeom prst="wedgeEllipseCallout">
              <a:avLst>
                <a:gd name="adj1" fmla="val -23995"/>
                <a:gd name="adj2" fmla="val 63088"/>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b="1">
                  <a:solidFill>
                    <a:schemeClr val="tx1"/>
                  </a:solidFill>
                  <a:latin typeface="Comic Sans MS" panose="030F0702030302020204" pitchFamily="66" charset="0"/>
                  <a:cs typeface="Times New Roman" panose="02020603050405020304" pitchFamily="18" charset="0"/>
                </a:rPr>
                <a:t>No you can</a:t>
              </a:r>
              <a:r>
                <a:rPr lang="en-US" altLang="en-US" sz="800" b="1">
                  <a:solidFill>
                    <a:schemeClr val="tx1"/>
                  </a:solidFill>
                  <a:latin typeface="Arial" panose="020B0604020202020204" pitchFamily="34" charset="0"/>
                  <a:cs typeface="Times New Roman" panose="02020603050405020304" pitchFamily="18" charset="0"/>
                </a:rPr>
                <a:t>’</a:t>
              </a:r>
              <a:r>
                <a:rPr lang="en-US" altLang="en-US" sz="800" b="1">
                  <a:solidFill>
                    <a:schemeClr val="tx1"/>
                  </a:solidFill>
                  <a:latin typeface="Comic Sans MS" panose="030F0702030302020204" pitchFamily="66" charset="0"/>
                  <a:cs typeface="Times New Roman" panose="02020603050405020304" pitchFamily="18" charset="0"/>
                </a:rPr>
                <a:t>t play, you don</a:t>
              </a:r>
              <a:r>
                <a:rPr lang="en-US" altLang="en-US" sz="800" b="1">
                  <a:solidFill>
                    <a:schemeClr val="tx1"/>
                  </a:solidFill>
                  <a:latin typeface="Arial" panose="020B0604020202020204" pitchFamily="34" charset="0"/>
                  <a:cs typeface="Times New Roman" panose="02020603050405020304" pitchFamily="18" charset="0"/>
                </a:rPr>
                <a:t>’</a:t>
              </a:r>
              <a:r>
                <a:rPr lang="en-US" altLang="en-US" sz="800" b="1">
                  <a:solidFill>
                    <a:schemeClr val="tx1"/>
                  </a:solidFill>
                  <a:latin typeface="Comic Sans MS" panose="030F0702030302020204" pitchFamily="66" charset="0"/>
                  <a:cs typeface="Times New Roman" panose="02020603050405020304" pitchFamily="18" charset="0"/>
                </a:rPr>
                <a:t>t know how, so go away you LOSER!</a:t>
              </a:r>
              <a:endParaRPr lang="en-US" altLang="en-US" sz="1441" b="1">
                <a:solidFill>
                  <a:schemeClr val="tx1"/>
                </a:solidFill>
                <a:latin typeface="Arial" panose="020B0604020202020204" pitchFamily="34" charset="0"/>
              </a:endParaRPr>
            </a:p>
          </p:txBody>
        </p:sp>
        <p:sp>
          <p:nvSpPr>
            <p:cNvPr id="116756" name="Text Box 49"/>
            <p:cNvSpPr txBox="1">
              <a:spLocks noChangeArrowheads="1"/>
            </p:cNvSpPr>
            <p:nvPr/>
          </p:nvSpPr>
          <p:spPr bwMode="auto">
            <a:xfrm>
              <a:off x="11938" y="6698"/>
              <a:ext cx="3856" cy="686"/>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Billy throws stick and tan bark at Jack   - the other kids go to a teacher </a:t>
              </a:r>
              <a:endParaRPr lang="en-US" altLang="en-US" sz="1441">
                <a:solidFill>
                  <a:schemeClr val="tx1"/>
                </a:solidFill>
                <a:latin typeface="Arial" panose="020B0604020202020204" pitchFamily="34" charset="0"/>
                <a:cs typeface="Times New Roman" panose="02020603050405020304" pitchFamily="18" charset="0"/>
              </a:endParaRPr>
            </a:p>
          </p:txBody>
        </p:sp>
        <p:grpSp>
          <p:nvGrpSpPr>
            <p:cNvPr id="116757" name="Group 38"/>
            <p:cNvGrpSpPr>
              <a:grpSpLocks/>
            </p:cNvGrpSpPr>
            <p:nvPr/>
          </p:nvGrpSpPr>
          <p:grpSpPr bwMode="auto">
            <a:xfrm>
              <a:off x="5933" y="4329"/>
              <a:ext cx="1437" cy="2100"/>
              <a:chOff x="5933" y="4329"/>
              <a:chExt cx="1437" cy="2100"/>
            </a:xfrm>
          </p:grpSpPr>
          <p:grpSp>
            <p:nvGrpSpPr>
              <p:cNvPr id="116793" name="Group 40"/>
              <p:cNvGrpSpPr>
                <a:grpSpLocks/>
              </p:cNvGrpSpPr>
              <p:nvPr/>
            </p:nvGrpSpPr>
            <p:grpSpPr bwMode="auto">
              <a:xfrm>
                <a:off x="5933" y="4329"/>
                <a:ext cx="1437" cy="1749"/>
                <a:chOff x="1620" y="6300"/>
                <a:chExt cx="1440" cy="1980"/>
              </a:xfrm>
            </p:grpSpPr>
            <p:sp>
              <p:nvSpPr>
                <p:cNvPr id="116795" name="Rectangle 48"/>
                <p:cNvSpPr>
                  <a:spLocks noChangeArrowheads="1"/>
                </p:cNvSpPr>
                <p:nvPr/>
              </p:nvSpPr>
              <p:spPr bwMode="auto">
                <a:xfrm>
                  <a:off x="1620" y="6300"/>
                  <a:ext cx="1440" cy="1980"/>
                </a:xfrm>
                <a:prstGeom prst="rect">
                  <a:avLst/>
                </a:prstGeom>
                <a:solidFill>
                  <a:srgbClr val="C0C0C0"/>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grpSp>
              <p:nvGrpSpPr>
                <p:cNvPr id="116796" name="Group 41"/>
                <p:cNvGrpSpPr>
                  <a:grpSpLocks/>
                </p:cNvGrpSpPr>
                <p:nvPr/>
              </p:nvGrpSpPr>
              <p:grpSpPr bwMode="auto">
                <a:xfrm>
                  <a:off x="1980" y="6480"/>
                  <a:ext cx="900" cy="1620"/>
                  <a:chOff x="720" y="1617"/>
                  <a:chExt cx="900" cy="1620"/>
                </a:xfrm>
              </p:grpSpPr>
              <p:sp>
                <p:nvSpPr>
                  <p:cNvPr id="116797" name="Oval 47"/>
                  <p:cNvSpPr>
                    <a:spLocks noChangeArrowheads="1"/>
                  </p:cNvSpPr>
                  <p:nvPr/>
                </p:nvSpPr>
                <p:spPr bwMode="auto">
                  <a:xfrm>
                    <a:off x="900" y="1617"/>
                    <a:ext cx="540" cy="540"/>
                  </a:xfrm>
                  <a:prstGeom prst="ellipse">
                    <a:avLst/>
                  </a:prstGeom>
                  <a:solidFill>
                    <a:srgbClr val="C0C0C0"/>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798" name="Line 46"/>
                  <p:cNvSpPr>
                    <a:spLocks noChangeShapeType="1"/>
                  </p:cNvSpPr>
                  <p:nvPr/>
                </p:nvSpPr>
                <p:spPr bwMode="auto">
                  <a:xfrm>
                    <a:off x="1080" y="21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99" name="Line 45"/>
                  <p:cNvSpPr>
                    <a:spLocks noChangeShapeType="1"/>
                  </p:cNvSpPr>
                  <p:nvPr/>
                </p:nvSpPr>
                <p:spPr bwMode="auto">
                  <a:xfrm flipH="1">
                    <a:off x="72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00" name="Line 44"/>
                  <p:cNvSpPr>
                    <a:spLocks noChangeShapeType="1"/>
                  </p:cNvSpPr>
                  <p:nvPr/>
                </p:nvSpPr>
                <p:spPr bwMode="auto">
                  <a:xfrm>
                    <a:off x="108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01" name="Line 43"/>
                  <p:cNvSpPr>
                    <a:spLocks noChangeShapeType="1"/>
                  </p:cNvSpPr>
                  <p:nvPr/>
                </p:nvSpPr>
                <p:spPr bwMode="auto">
                  <a:xfrm flipH="1">
                    <a:off x="720" y="233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802" name="Line 42"/>
                  <p:cNvSpPr>
                    <a:spLocks noChangeShapeType="1"/>
                  </p:cNvSpPr>
                  <p:nvPr/>
                </p:nvSpPr>
                <p:spPr bwMode="auto">
                  <a:xfrm>
                    <a:off x="1080" y="2337"/>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grpSp>
          </p:grpSp>
          <p:sp>
            <p:nvSpPr>
              <p:cNvPr id="116794" name="Text Box 39"/>
              <p:cNvSpPr txBox="1">
                <a:spLocks noChangeArrowheads="1"/>
              </p:cNvSpPr>
              <p:nvPr/>
            </p:nvSpPr>
            <p:spPr bwMode="auto">
              <a:xfrm>
                <a:off x="5933" y="6048"/>
                <a:ext cx="1437" cy="381"/>
              </a:xfrm>
              <a:prstGeom prst="rect">
                <a:avLst/>
              </a:prstGeom>
              <a:solidFill>
                <a:srgbClr val="C0C0C0"/>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Jack</a:t>
                </a:r>
                <a:endParaRPr lang="en-US" altLang="en-US" sz="1441">
                  <a:solidFill>
                    <a:schemeClr val="tx1"/>
                  </a:solidFill>
                  <a:latin typeface="Arial" panose="020B0604020202020204" pitchFamily="34" charset="0"/>
                  <a:cs typeface="Times New Roman" panose="02020603050405020304" pitchFamily="18" charset="0"/>
                </a:endParaRPr>
              </a:p>
            </p:txBody>
          </p:sp>
        </p:grpSp>
        <p:sp>
          <p:nvSpPr>
            <p:cNvPr id="116758" name="Text Box 37"/>
            <p:cNvSpPr txBox="1">
              <a:spLocks noChangeArrowheads="1"/>
            </p:cNvSpPr>
            <p:nvPr/>
          </p:nvSpPr>
          <p:spPr bwMode="auto">
            <a:xfrm>
              <a:off x="10206" y="6048"/>
              <a:ext cx="1436" cy="381"/>
            </a:xfrm>
            <a:prstGeom prst="rect">
              <a:avLst/>
            </a:prstGeom>
            <a:solidFill>
              <a:srgbClr val="C0C0C0"/>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Jack</a:t>
              </a:r>
              <a:endParaRPr lang="en-US" altLang="en-US" sz="1441">
                <a:solidFill>
                  <a:schemeClr val="tx1"/>
                </a:solidFill>
                <a:latin typeface="Arial" panose="020B0604020202020204" pitchFamily="34" charset="0"/>
                <a:cs typeface="Times New Roman" panose="02020603050405020304" pitchFamily="18" charset="0"/>
              </a:endParaRPr>
            </a:p>
          </p:txBody>
        </p:sp>
        <p:grpSp>
          <p:nvGrpSpPr>
            <p:cNvPr id="116759" name="Group 26"/>
            <p:cNvGrpSpPr>
              <a:grpSpLocks/>
            </p:cNvGrpSpPr>
            <p:nvPr/>
          </p:nvGrpSpPr>
          <p:grpSpPr bwMode="auto">
            <a:xfrm>
              <a:off x="8162" y="4396"/>
              <a:ext cx="1437" cy="2033"/>
              <a:chOff x="8162" y="4396"/>
              <a:chExt cx="1437" cy="2033"/>
            </a:xfrm>
          </p:grpSpPr>
          <p:grpSp>
            <p:nvGrpSpPr>
              <p:cNvPr id="116783" name="Group 28"/>
              <p:cNvGrpSpPr>
                <a:grpSpLocks/>
              </p:cNvGrpSpPr>
              <p:nvPr/>
            </p:nvGrpSpPr>
            <p:grpSpPr bwMode="auto">
              <a:xfrm>
                <a:off x="8162" y="4396"/>
                <a:ext cx="1437" cy="1749"/>
                <a:chOff x="1620" y="6300"/>
                <a:chExt cx="1440" cy="1980"/>
              </a:xfrm>
            </p:grpSpPr>
            <p:sp>
              <p:nvSpPr>
                <p:cNvPr id="116785" name="Rectangle 36"/>
                <p:cNvSpPr>
                  <a:spLocks noChangeArrowheads="1"/>
                </p:cNvSpPr>
                <p:nvPr/>
              </p:nvSpPr>
              <p:spPr bwMode="auto">
                <a:xfrm>
                  <a:off x="1620" y="6300"/>
                  <a:ext cx="1440" cy="1980"/>
                </a:xfrm>
                <a:prstGeom prst="rect">
                  <a:avLst/>
                </a:prstGeom>
                <a:solidFill>
                  <a:srgbClr val="FFFF99"/>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grpSp>
              <p:nvGrpSpPr>
                <p:cNvPr id="116786" name="Group 29"/>
                <p:cNvGrpSpPr>
                  <a:grpSpLocks/>
                </p:cNvGrpSpPr>
                <p:nvPr/>
              </p:nvGrpSpPr>
              <p:grpSpPr bwMode="auto">
                <a:xfrm>
                  <a:off x="1980" y="6480"/>
                  <a:ext cx="900" cy="1620"/>
                  <a:chOff x="720" y="1617"/>
                  <a:chExt cx="900" cy="1620"/>
                </a:xfrm>
              </p:grpSpPr>
              <p:sp>
                <p:nvSpPr>
                  <p:cNvPr id="116787" name="Oval 35"/>
                  <p:cNvSpPr>
                    <a:spLocks noChangeArrowheads="1"/>
                  </p:cNvSpPr>
                  <p:nvPr/>
                </p:nvSpPr>
                <p:spPr bwMode="auto">
                  <a:xfrm>
                    <a:off x="900" y="1617"/>
                    <a:ext cx="540" cy="540"/>
                  </a:xfrm>
                  <a:prstGeom prst="ellipse">
                    <a:avLst/>
                  </a:prstGeom>
                  <a:solidFill>
                    <a:srgbClr val="FFFF99"/>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788" name="Line 34"/>
                  <p:cNvSpPr>
                    <a:spLocks noChangeShapeType="1"/>
                  </p:cNvSpPr>
                  <p:nvPr/>
                </p:nvSpPr>
                <p:spPr bwMode="auto">
                  <a:xfrm>
                    <a:off x="1080" y="21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89" name="Line 33"/>
                  <p:cNvSpPr>
                    <a:spLocks noChangeShapeType="1"/>
                  </p:cNvSpPr>
                  <p:nvPr/>
                </p:nvSpPr>
                <p:spPr bwMode="auto">
                  <a:xfrm flipH="1">
                    <a:off x="72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90" name="Line 32"/>
                  <p:cNvSpPr>
                    <a:spLocks noChangeShapeType="1"/>
                  </p:cNvSpPr>
                  <p:nvPr/>
                </p:nvSpPr>
                <p:spPr bwMode="auto">
                  <a:xfrm>
                    <a:off x="108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91" name="Line 31"/>
                  <p:cNvSpPr>
                    <a:spLocks noChangeShapeType="1"/>
                  </p:cNvSpPr>
                  <p:nvPr/>
                </p:nvSpPr>
                <p:spPr bwMode="auto">
                  <a:xfrm flipH="1">
                    <a:off x="720" y="233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92" name="Line 30"/>
                  <p:cNvSpPr>
                    <a:spLocks noChangeShapeType="1"/>
                  </p:cNvSpPr>
                  <p:nvPr/>
                </p:nvSpPr>
                <p:spPr bwMode="auto">
                  <a:xfrm>
                    <a:off x="1080" y="2337"/>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grpSp>
          </p:grpSp>
          <p:sp>
            <p:nvSpPr>
              <p:cNvPr id="116784" name="Text Box 27"/>
              <p:cNvSpPr txBox="1">
                <a:spLocks noChangeArrowheads="1"/>
              </p:cNvSpPr>
              <p:nvPr/>
            </p:nvSpPr>
            <p:spPr bwMode="auto">
              <a:xfrm>
                <a:off x="8162" y="6048"/>
                <a:ext cx="1437" cy="381"/>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Billy</a:t>
                </a:r>
                <a:endParaRPr lang="en-US" altLang="en-US" sz="1441">
                  <a:solidFill>
                    <a:schemeClr val="tx1"/>
                  </a:solidFill>
                  <a:latin typeface="Arial" panose="020B0604020202020204" pitchFamily="34" charset="0"/>
                  <a:cs typeface="Times New Roman" panose="02020603050405020304" pitchFamily="18" charset="0"/>
                </a:endParaRPr>
              </a:p>
            </p:txBody>
          </p:sp>
        </p:grpSp>
        <p:sp>
          <p:nvSpPr>
            <p:cNvPr id="116760" name="Text Box 25"/>
            <p:cNvSpPr txBox="1">
              <a:spLocks noChangeArrowheads="1"/>
            </p:cNvSpPr>
            <p:nvPr/>
          </p:nvSpPr>
          <p:spPr bwMode="auto">
            <a:xfrm>
              <a:off x="12435" y="6048"/>
              <a:ext cx="1436" cy="381"/>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Billy</a:t>
              </a:r>
              <a:endParaRPr lang="en-US" altLang="en-US" sz="1441">
                <a:solidFill>
                  <a:schemeClr val="tx1"/>
                </a:solidFill>
                <a:latin typeface="Arial" panose="020B0604020202020204" pitchFamily="34" charset="0"/>
                <a:cs typeface="Times New Roman" panose="02020603050405020304" pitchFamily="18" charset="0"/>
              </a:endParaRPr>
            </a:p>
          </p:txBody>
        </p:sp>
        <p:grpSp>
          <p:nvGrpSpPr>
            <p:cNvPr id="116761" name="Group 14"/>
            <p:cNvGrpSpPr>
              <a:grpSpLocks/>
            </p:cNvGrpSpPr>
            <p:nvPr/>
          </p:nvGrpSpPr>
          <p:grpSpPr bwMode="auto">
            <a:xfrm>
              <a:off x="1701" y="4324"/>
              <a:ext cx="1437" cy="2100"/>
              <a:chOff x="5933" y="4329"/>
              <a:chExt cx="1437" cy="2100"/>
            </a:xfrm>
          </p:grpSpPr>
          <p:grpSp>
            <p:nvGrpSpPr>
              <p:cNvPr id="116773" name="Group 16"/>
              <p:cNvGrpSpPr>
                <a:grpSpLocks/>
              </p:cNvGrpSpPr>
              <p:nvPr/>
            </p:nvGrpSpPr>
            <p:grpSpPr bwMode="auto">
              <a:xfrm>
                <a:off x="5933" y="4329"/>
                <a:ext cx="1437" cy="1749"/>
                <a:chOff x="1620" y="6300"/>
                <a:chExt cx="1440" cy="1980"/>
              </a:xfrm>
            </p:grpSpPr>
            <p:sp>
              <p:nvSpPr>
                <p:cNvPr id="116775" name="Rectangle 24"/>
                <p:cNvSpPr>
                  <a:spLocks noChangeArrowheads="1"/>
                </p:cNvSpPr>
                <p:nvPr/>
              </p:nvSpPr>
              <p:spPr bwMode="auto">
                <a:xfrm>
                  <a:off x="1620" y="6300"/>
                  <a:ext cx="1440" cy="1980"/>
                </a:xfrm>
                <a:prstGeom prst="rect">
                  <a:avLst/>
                </a:prstGeom>
                <a:solidFill>
                  <a:srgbClr val="C0C0C0"/>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grpSp>
              <p:nvGrpSpPr>
                <p:cNvPr id="116776" name="Group 17"/>
                <p:cNvGrpSpPr>
                  <a:grpSpLocks/>
                </p:cNvGrpSpPr>
                <p:nvPr/>
              </p:nvGrpSpPr>
              <p:grpSpPr bwMode="auto">
                <a:xfrm>
                  <a:off x="1980" y="6480"/>
                  <a:ext cx="900" cy="1620"/>
                  <a:chOff x="720" y="1617"/>
                  <a:chExt cx="900" cy="1620"/>
                </a:xfrm>
              </p:grpSpPr>
              <p:sp>
                <p:nvSpPr>
                  <p:cNvPr id="116777" name="Oval 23"/>
                  <p:cNvSpPr>
                    <a:spLocks noChangeArrowheads="1"/>
                  </p:cNvSpPr>
                  <p:nvPr/>
                </p:nvSpPr>
                <p:spPr bwMode="auto">
                  <a:xfrm>
                    <a:off x="900" y="1617"/>
                    <a:ext cx="540" cy="540"/>
                  </a:xfrm>
                  <a:prstGeom prst="ellipse">
                    <a:avLst/>
                  </a:prstGeom>
                  <a:solidFill>
                    <a:srgbClr val="C0C0C0"/>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778" name="Line 22"/>
                  <p:cNvSpPr>
                    <a:spLocks noChangeShapeType="1"/>
                  </p:cNvSpPr>
                  <p:nvPr/>
                </p:nvSpPr>
                <p:spPr bwMode="auto">
                  <a:xfrm>
                    <a:off x="1080" y="21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79" name="Line 21"/>
                  <p:cNvSpPr>
                    <a:spLocks noChangeShapeType="1"/>
                  </p:cNvSpPr>
                  <p:nvPr/>
                </p:nvSpPr>
                <p:spPr bwMode="auto">
                  <a:xfrm flipH="1">
                    <a:off x="72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80" name="Line 20"/>
                  <p:cNvSpPr>
                    <a:spLocks noChangeShapeType="1"/>
                  </p:cNvSpPr>
                  <p:nvPr/>
                </p:nvSpPr>
                <p:spPr bwMode="auto">
                  <a:xfrm>
                    <a:off x="108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81" name="Line 19"/>
                  <p:cNvSpPr>
                    <a:spLocks noChangeShapeType="1"/>
                  </p:cNvSpPr>
                  <p:nvPr/>
                </p:nvSpPr>
                <p:spPr bwMode="auto">
                  <a:xfrm flipH="1">
                    <a:off x="720" y="233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82" name="Line 18"/>
                  <p:cNvSpPr>
                    <a:spLocks noChangeShapeType="1"/>
                  </p:cNvSpPr>
                  <p:nvPr/>
                </p:nvSpPr>
                <p:spPr bwMode="auto">
                  <a:xfrm>
                    <a:off x="1080" y="2337"/>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grpSp>
          </p:grpSp>
          <p:sp>
            <p:nvSpPr>
              <p:cNvPr id="116774" name="Text Box 15"/>
              <p:cNvSpPr txBox="1">
                <a:spLocks noChangeArrowheads="1"/>
              </p:cNvSpPr>
              <p:nvPr/>
            </p:nvSpPr>
            <p:spPr bwMode="auto">
              <a:xfrm>
                <a:off x="5933" y="6048"/>
                <a:ext cx="1437" cy="381"/>
              </a:xfrm>
              <a:prstGeom prst="rect">
                <a:avLst/>
              </a:prstGeom>
              <a:solidFill>
                <a:srgbClr val="C0C0C0"/>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Jack</a:t>
                </a:r>
                <a:endParaRPr lang="en-US" altLang="en-US" sz="1441">
                  <a:solidFill>
                    <a:schemeClr val="tx1"/>
                  </a:solidFill>
                  <a:latin typeface="Arial" panose="020B0604020202020204" pitchFamily="34" charset="0"/>
                  <a:cs typeface="Times New Roman" panose="02020603050405020304" pitchFamily="18" charset="0"/>
                </a:endParaRPr>
              </a:p>
            </p:txBody>
          </p:sp>
        </p:grpSp>
        <p:grpSp>
          <p:nvGrpSpPr>
            <p:cNvPr id="116762" name="Group 3"/>
            <p:cNvGrpSpPr>
              <a:grpSpLocks/>
            </p:cNvGrpSpPr>
            <p:nvPr/>
          </p:nvGrpSpPr>
          <p:grpSpPr bwMode="auto">
            <a:xfrm>
              <a:off x="3861" y="4324"/>
              <a:ext cx="1437" cy="2033"/>
              <a:chOff x="8162" y="4396"/>
              <a:chExt cx="1437" cy="2033"/>
            </a:xfrm>
          </p:grpSpPr>
          <p:grpSp>
            <p:nvGrpSpPr>
              <p:cNvPr id="116763" name="Group 5"/>
              <p:cNvGrpSpPr>
                <a:grpSpLocks/>
              </p:cNvGrpSpPr>
              <p:nvPr/>
            </p:nvGrpSpPr>
            <p:grpSpPr bwMode="auto">
              <a:xfrm>
                <a:off x="8162" y="4396"/>
                <a:ext cx="1437" cy="1749"/>
                <a:chOff x="1620" y="6300"/>
                <a:chExt cx="1440" cy="1980"/>
              </a:xfrm>
            </p:grpSpPr>
            <p:sp>
              <p:nvSpPr>
                <p:cNvPr id="116765" name="Rectangle 13"/>
                <p:cNvSpPr>
                  <a:spLocks noChangeArrowheads="1"/>
                </p:cNvSpPr>
                <p:nvPr/>
              </p:nvSpPr>
              <p:spPr bwMode="auto">
                <a:xfrm>
                  <a:off x="1620" y="6300"/>
                  <a:ext cx="1440" cy="1980"/>
                </a:xfrm>
                <a:prstGeom prst="rect">
                  <a:avLst/>
                </a:prstGeom>
                <a:solidFill>
                  <a:srgbClr val="FFFF99"/>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grpSp>
              <p:nvGrpSpPr>
                <p:cNvPr id="116766" name="Group 6"/>
                <p:cNvGrpSpPr>
                  <a:grpSpLocks/>
                </p:cNvGrpSpPr>
                <p:nvPr/>
              </p:nvGrpSpPr>
              <p:grpSpPr bwMode="auto">
                <a:xfrm>
                  <a:off x="1980" y="6480"/>
                  <a:ext cx="900" cy="1620"/>
                  <a:chOff x="720" y="1617"/>
                  <a:chExt cx="900" cy="1620"/>
                </a:xfrm>
              </p:grpSpPr>
              <p:sp>
                <p:nvSpPr>
                  <p:cNvPr id="116767" name="Oval 12"/>
                  <p:cNvSpPr>
                    <a:spLocks noChangeArrowheads="1"/>
                  </p:cNvSpPr>
                  <p:nvPr/>
                </p:nvSpPr>
                <p:spPr bwMode="auto">
                  <a:xfrm>
                    <a:off x="900" y="1617"/>
                    <a:ext cx="540" cy="540"/>
                  </a:xfrm>
                  <a:prstGeom prst="ellipse">
                    <a:avLst/>
                  </a:prstGeom>
                  <a:solidFill>
                    <a:srgbClr val="FFFF99"/>
                  </a:solidFill>
                  <a:ln w="9525">
                    <a:solidFill>
                      <a:srgbClr val="000000"/>
                    </a:solidFill>
                    <a:round/>
                    <a:headEnd/>
                    <a:tailEnd/>
                  </a:ln>
                </p:spPr>
                <p:txBody>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768" name="Line 11"/>
                  <p:cNvSpPr>
                    <a:spLocks noChangeShapeType="1"/>
                  </p:cNvSpPr>
                  <p:nvPr/>
                </p:nvSpPr>
                <p:spPr bwMode="auto">
                  <a:xfrm>
                    <a:off x="1080" y="21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69" name="Line 10"/>
                  <p:cNvSpPr>
                    <a:spLocks noChangeShapeType="1"/>
                  </p:cNvSpPr>
                  <p:nvPr/>
                </p:nvSpPr>
                <p:spPr bwMode="auto">
                  <a:xfrm flipH="1">
                    <a:off x="72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70" name="Line 9"/>
                  <p:cNvSpPr>
                    <a:spLocks noChangeShapeType="1"/>
                  </p:cNvSpPr>
                  <p:nvPr/>
                </p:nvSpPr>
                <p:spPr bwMode="auto">
                  <a:xfrm>
                    <a:off x="1080" y="2697"/>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71" name="Line 8"/>
                  <p:cNvSpPr>
                    <a:spLocks noChangeShapeType="1"/>
                  </p:cNvSpPr>
                  <p:nvPr/>
                </p:nvSpPr>
                <p:spPr bwMode="auto">
                  <a:xfrm flipH="1">
                    <a:off x="720" y="2337"/>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sp>
                <p:nvSpPr>
                  <p:cNvPr id="116772" name="Line 7"/>
                  <p:cNvSpPr>
                    <a:spLocks noChangeShapeType="1"/>
                  </p:cNvSpPr>
                  <p:nvPr/>
                </p:nvSpPr>
                <p:spPr bwMode="auto">
                  <a:xfrm>
                    <a:off x="1080" y="2337"/>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sz="1120"/>
                  </a:p>
                </p:txBody>
              </p:sp>
            </p:grpSp>
          </p:grpSp>
          <p:sp>
            <p:nvSpPr>
              <p:cNvPr id="116764" name="Text Box 4"/>
              <p:cNvSpPr txBox="1">
                <a:spLocks noChangeArrowheads="1"/>
              </p:cNvSpPr>
              <p:nvPr/>
            </p:nvSpPr>
            <p:spPr bwMode="auto">
              <a:xfrm>
                <a:off x="8162" y="6048"/>
                <a:ext cx="1437" cy="381"/>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US" altLang="en-US" sz="800">
                    <a:solidFill>
                      <a:schemeClr val="tx1"/>
                    </a:solidFill>
                    <a:latin typeface="Arial" panose="020B0604020202020204" pitchFamily="34" charset="0"/>
                    <a:cs typeface="Times New Roman" panose="02020603050405020304" pitchFamily="18" charset="0"/>
                  </a:rPr>
                  <a:t>Billy</a:t>
                </a:r>
                <a:endParaRPr lang="en-US" altLang="en-US" sz="1441">
                  <a:solidFill>
                    <a:schemeClr val="tx1"/>
                  </a:solidFill>
                  <a:latin typeface="Arial" panose="020B0604020202020204" pitchFamily="34" charset="0"/>
                  <a:cs typeface="Times New Roman" panose="02020603050405020304" pitchFamily="18" charset="0"/>
                </a:endParaRPr>
              </a:p>
            </p:txBody>
          </p:sp>
        </p:grpSp>
      </p:grpSp>
      <p:sp>
        <p:nvSpPr>
          <p:cNvPr id="116741" name="Rectangle 78"/>
          <p:cNvSpPr>
            <a:spLocks noChangeArrowheads="1"/>
          </p:cNvSpPr>
          <p:nvPr/>
        </p:nvSpPr>
        <p:spPr bwMode="auto">
          <a:xfrm>
            <a:off x="1182699" y="939417"/>
            <a:ext cx="184731"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441">
              <a:solidFill>
                <a:schemeClr val="tx1"/>
              </a:solidFill>
              <a:latin typeface="Arial" panose="020B0604020202020204" pitchFamily="34" charset="0"/>
            </a:endParaRPr>
          </a:p>
        </p:txBody>
      </p:sp>
      <p:sp>
        <p:nvSpPr>
          <p:cNvPr id="116742" name="Rectangle 96"/>
          <p:cNvSpPr>
            <a:spLocks noChangeArrowheads="1"/>
          </p:cNvSpPr>
          <p:nvPr/>
        </p:nvSpPr>
        <p:spPr bwMode="auto">
          <a:xfrm>
            <a:off x="1215470" y="905309"/>
            <a:ext cx="521361" cy="74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spcBef>
                <a:spcPct val="20000"/>
              </a:spcBef>
              <a:buClr>
                <a:schemeClr val="accent1"/>
              </a:buClr>
              <a:buSzPct val="75000"/>
              <a:buFont typeface="Wingdings" panose="05000000000000000000" pitchFamily="2" charset="2"/>
              <a:buChar char=""/>
              <a:tabLst>
                <a:tab pos="457200" algn="r"/>
                <a:tab pos="2636838" algn="ctr"/>
                <a:tab pos="5273675" algn="r"/>
              </a:tabLst>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tabLst>
                <a:tab pos="457200" algn="r"/>
                <a:tab pos="2636838" algn="ctr"/>
                <a:tab pos="5273675" algn="r"/>
              </a:tabLst>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tabLst>
                <a:tab pos="457200" algn="r"/>
                <a:tab pos="2636838" algn="ctr"/>
                <a:tab pos="5273675" algn="r"/>
              </a:tabLst>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tabLst>
                <a:tab pos="457200" algn="r"/>
                <a:tab pos="2636838" algn="ctr"/>
                <a:tab pos="5273675" algn="r"/>
              </a:tabLst>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tabLst>
                <a:tab pos="457200" algn="r"/>
                <a:tab pos="2636838" algn="ctr"/>
                <a:tab pos="5273675" algn="r"/>
              </a:tabLst>
              <a:defRPr sz="1400">
                <a:solidFill>
                  <a:schemeClr val="tx2"/>
                </a:solidFill>
                <a:latin typeface="Franklin Gothic Book" panose="020B0503020102020204" pitchFamily="34" charset="0"/>
              </a:defRPr>
            </a:lvl9pPr>
          </a:lstStyle>
          <a:p>
            <a:pPr>
              <a:spcBef>
                <a:spcPct val="0"/>
              </a:spcBef>
              <a:buClrTx/>
              <a:buSzTx/>
              <a:buFontTx/>
              <a:buNone/>
            </a:pPr>
            <a:r>
              <a:rPr lang="en-AU" altLang="en-US" sz="880">
                <a:solidFill>
                  <a:schemeClr val="tx1"/>
                </a:solidFill>
                <a:latin typeface="Arial" panose="020B0604020202020204" pitchFamily="34" charset="0"/>
              </a:rPr>
              <a:t/>
            </a:r>
            <a:br>
              <a:rPr lang="en-AU" altLang="en-US" sz="880">
                <a:solidFill>
                  <a:schemeClr val="tx1"/>
                </a:solidFill>
                <a:latin typeface="Arial" panose="020B0604020202020204" pitchFamily="34" charset="0"/>
              </a:rPr>
            </a:br>
            <a:endParaRPr lang="en-AU" altLang="en-US" sz="1441">
              <a:solidFill>
                <a:schemeClr val="tx1"/>
              </a:solidFill>
              <a:latin typeface="Arial" panose="020B0604020202020204" pitchFamily="34" charset="0"/>
            </a:endParaRPr>
          </a:p>
          <a:p>
            <a:pPr>
              <a:spcBef>
                <a:spcPct val="0"/>
              </a:spcBef>
              <a:buClrTx/>
              <a:buSzTx/>
              <a:buFontTx/>
              <a:buNone/>
            </a:pPr>
            <a:r>
              <a:rPr lang="en-AU" altLang="en-US" sz="800">
                <a:solidFill>
                  <a:schemeClr val="tx1"/>
                </a:solidFill>
                <a:latin typeface="Arial Narrow" panose="020B0606020202030204" pitchFamily="34" charset="0"/>
                <a:cs typeface="Times New Roman" panose="02020603050405020304" pitchFamily="18" charset="0"/>
              </a:rPr>
              <a:t>	</a:t>
            </a:r>
            <a:endParaRPr lang="en-AU" altLang="en-US" sz="880">
              <a:solidFill>
                <a:schemeClr val="tx1"/>
              </a:solidFill>
              <a:latin typeface="Arial" panose="020B0604020202020204" pitchFamily="34" charset="0"/>
            </a:endParaRPr>
          </a:p>
          <a:p>
            <a:pPr>
              <a:spcBef>
                <a:spcPct val="0"/>
              </a:spcBef>
              <a:buClrTx/>
              <a:buSzTx/>
              <a:buFontTx/>
              <a:buNone/>
            </a:pPr>
            <a:endParaRPr lang="en-AU" altLang="en-US" sz="1441">
              <a:solidFill>
                <a:schemeClr val="tx1"/>
              </a:solidFill>
              <a:latin typeface="Arial" panose="020B0604020202020204" pitchFamily="34" charset="0"/>
            </a:endParaRPr>
          </a:p>
        </p:txBody>
      </p:sp>
      <p:sp>
        <p:nvSpPr>
          <p:cNvPr id="116743" name="Rectangle 98"/>
          <p:cNvSpPr>
            <a:spLocks noChangeArrowheads="1"/>
          </p:cNvSpPr>
          <p:nvPr/>
        </p:nvSpPr>
        <p:spPr bwMode="auto">
          <a:xfrm>
            <a:off x="1182699" y="1145440"/>
            <a:ext cx="184731" cy="2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spcBef>
                <a:spcPct val="0"/>
              </a:spcBef>
              <a:buClrTx/>
              <a:buSzTx/>
              <a:buFontTx/>
              <a:buNone/>
            </a:pPr>
            <a:endParaRPr lang="en-US" altLang="en-US" sz="1441">
              <a:solidFill>
                <a:schemeClr val="tx1"/>
              </a:solidFill>
              <a:latin typeface="Arial" panose="020B0604020202020204" pitchFamily="34" charset="0"/>
            </a:endParaRPr>
          </a:p>
        </p:txBody>
      </p:sp>
    </p:spTree>
    <p:extLst>
      <p:ext uri="{BB962C8B-B14F-4D97-AF65-F5344CB8AC3E}">
        <p14:creationId xmlns:p14="http://schemas.microsoft.com/office/powerpoint/2010/main" val="417504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585476" y="1059859"/>
            <a:ext cx="6585823" cy="889621"/>
          </a:xfrm>
        </p:spPr>
        <p:style>
          <a:lnRef idx="2">
            <a:schemeClr val="accent3"/>
          </a:lnRef>
          <a:fillRef idx="1">
            <a:schemeClr val="lt1"/>
          </a:fillRef>
          <a:effectRef idx="0">
            <a:schemeClr val="accent3"/>
          </a:effectRef>
          <a:fontRef idx="minor">
            <a:schemeClr val="dk1"/>
          </a:fontRef>
        </p:style>
        <p:txBody>
          <a:bodyPr/>
          <a:lstStyle/>
          <a:p>
            <a:pPr>
              <a:defRPr/>
            </a:pPr>
            <a:r>
              <a:rPr lang="en-GB" altLang="en-US" sz="3201" dirty="0">
                <a:latin typeface="Calibri" pitchFamily="34" charset="0"/>
              </a:rPr>
              <a:t>Visual </a:t>
            </a:r>
            <a:r>
              <a:rPr lang="en-GB" altLang="en-US" sz="3201" dirty="0" smtClean="0">
                <a:latin typeface="Calibri" pitchFamily="34" charset="0"/>
              </a:rPr>
              <a:t>support </a:t>
            </a:r>
            <a:endParaRPr lang="en-GB" altLang="en-US" sz="3201" dirty="0">
              <a:latin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7609683"/>
              </p:ext>
            </p:extLst>
          </p:nvPr>
        </p:nvGraphicFramePr>
        <p:xfrm>
          <a:off x="1585476" y="2194085"/>
          <a:ext cx="6585823" cy="362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8788" name="Slide Number Placeholder 4"/>
          <p:cNvSpPr>
            <a:spLocks noGrp="1"/>
          </p:cNvSpPr>
          <p:nvPr>
            <p:ph type="sldNum" sz="quarter" idx="12"/>
          </p:nvPr>
        </p:nvSpPr>
        <p:spPr bwMode="auto">
          <a:xfrm>
            <a:off x="4710692" y="1735466"/>
            <a:ext cx="365879" cy="35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
              <a:defRPr sz="1921">
                <a:solidFill>
                  <a:schemeClr val="tx2"/>
                </a:solidFill>
                <a:latin typeface="Franklin Gothic Book" panose="020B0503020102020204" pitchFamily="34" charset="0"/>
              </a:defRPr>
            </a:lvl1pPr>
            <a:lvl2pPr marL="594583" indent="-228686">
              <a:spcBef>
                <a:spcPct val="20000"/>
              </a:spcBef>
              <a:buClr>
                <a:schemeClr val="accent2"/>
              </a:buClr>
              <a:buSzPct val="85000"/>
              <a:buFont typeface="Courier New" panose="02070309020205020404" pitchFamily="49" charset="0"/>
              <a:buChar char="o"/>
              <a:defRPr sz="1601">
                <a:solidFill>
                  <a:schemeClr val="tx2"/>
                </a:solidFill>
                <a:latin typeface="Franklin Gothic Book" panose="020B0503020102020204" pitchFamily="34" charset="0"/>
              </a:defRPr>
            </a:lvl2pPr>
            <a:lvl3pPr marL="914743" indent="-182949">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280640" indent="-182949">
              <a:spcBef>
                <a:spcPct val="20000"/>
              </a:spcBef>
              <a:buClr>
                <a:srgbClr val="7EB8E7"/>
              </a:buClr>
              <a:buFont typeface="Arial" panose="020B0604020202020204" pitchFamily="34" charset="0"/>
              <a:buChar char="•"/>
              <a:defRPr sz="1280">
                <a:solidFill>
                  <a:schemeClr val="tx2"/>
                </a:solidFill>
                <a:latin typeface="Franklin Gothic Book" panose="020B0503020102020204" pitchFamily="34" charset="0"/>
              </a:defRPr>
            </a:lvl4pPr>
            <a:lvl5pPr marL="1646537" indent="-182949">
              <a:spcBef>
                <a:spcPct val="20000"/>
              </a:spcBef>
              <a:buClr>
                <a:srgbClr val="E3B651"/>
              </a:buClr>
              <a:buFont typeface="Arial" panose="020B0604020202020204" pitchFamily="34" charset="0"/>
              <a:buChar char="•"/>
              <a:defRPr sz="1120">
                <a:solidFill>
                  <a:schemeClr val="tx2"/>
                </a:solidFill>
                <a:latin typeface="Franklin Gothic Book" panose="020B0503020102020204" pitchFamily="34" charset="0"/>
              </a:defRPr>
            </a:lvl5pPr>
            <a:lvl6pPr marL="2012434" indent="-182949"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6pPr>
            <a:lvl7pPr marL="2378332" indent="-182949"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7pPr>
            <a:lvl8pPr marL="2744229" indent="-182949"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8pPr>
            <a:lvl9pPr marL="3110126" indent="-182949" eaLnBrk="0" fontAlgn="base" hangingPunct="0">
              <a:spcBef>
                <a:spcPct val="20000"/>
              </a:spcBef>
              <a:spcAft>
                <a:spcPct val="0"/>
              </a:spcAft>
              <a:buClr>
                <a:srgbClr val="E3B651"/>
              </a:buClr>
              <a:buFont typeface="Arial" panose="020B0604020202020204" pitchFamily="34" charset="0"/>
              <a:buChar char="•"/>
              <a:defRPr sz="1120">
                <a:solidFill>
                  <a:schemeClr val="tx2"/>
                </a:solidFill>
                <a:latin typeface="Franklin Gothic Book" panose="020B0503020102020204" pitchFamily="34" charset="0"/>
              </a:defRPr>
            </a:lvl9pPr>
          </a:lstStyle>
          <a:p>
            <a:pPr>
              <a:spcBef>
                <a:spcPct val="0"/>
              </a:spcBef>
              <a:buClrTx/>
              <a:buSzTx/>
              <a:buFontTx/>
              <a:buNone/>
            </a:pPr>
            <a:fld id="{3AF7ABF2-15AB-4A61-A9A7-33EDB00CD9D6}" type="slidenum">
              <a:rPr lang="en-AU" altLang="en-US" sz="960">
                <a:latin typeface="Arial" panose="020B0604020202020204" pitchFamily="34" charset="0"/>
              </a:rPr>
              <a:pPr>
                <a:spcBef>
                  <a:spcPct val="0"/>
                </a:spcBef>
                <a:buClrTx/>
                <a:buSzTx/>
                <a:buFontTx/>
                <a:buNone/>
              </a:pPr>
              <a:t>9</a:t>
            </a:fld>
            <a:endParaRPr lang="en-AU" altLang="en-US" sz="960">
              <a:latin typeface="Arial" panose="020B0604020202020204" pitchFamily="34" charset="0"/>
            </a:endParaRPr>
          </a:p>
        </p:txBody>
      </p:sp>
      <p:sp>
        <p:nvSpPr>
          <p:cNvPr id="118789" name="TextBox 4"/>
          <p:cNvSpPr txBox="1">
            <a:spLocks noChangeArrowheads="1"/>
          </p:cNvSpPr>
          <p:nvPr/>
        </p:nvSpPr>
        <p:spPr bwMode="auto">
          <a:xfrm>
            <a:off x="4935557" y="5258321"/>
            <a:ext cx="3029936" cy="4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lgn="ctr" eaLnBrk="1" hangingPunct="1">
              <a:spcBef>
                <a:spcPct val="0"/>
              </a:spcBef>
              <a:buClrTx/>
              <a:buSzTx/>
              <a:buFontTx/>
              <a:buNone/>
            </a:pPr>
            <a:r>
              <a:rPr lang="en-GB" altLang="en-US" sz="2561" dirty="0">
                <a:solidFill>
                  <a:schemeClr val="tx1"/>
                </a:solidFill>
                <a:latin typeface="Calibri" panose="020F0502020204030204" pitchFamily="34" charset="0"/>
                <a:cs typeface="Calibri" panose="020F0502020204030204" pitchFamily="34" charset="0"/>
              </a:rPr>
              <a:t>Cause and </a:t>
            </a:r>
            <a:r>
              <a:rPr lang="en-GB" altLang="en-US" sz="2561" dirty="0">
                <a:solidFill>
                  <a:schemeClr val="tx1"/>
                </a:solidFill>
                <a:latin typeface="Calibri" panose="020F0502020204030204" pitchFamily="34" charset="0"/>
                <a:cs typeface="Calibri" panose="020F0502020204030204" pitchFamily="34" charset="0"/>
              </a:rPr>
              <a:t>e</a:t>
            </a:r>
            <a:r>
              <a:rPr lang="en-GB" altLang="en-US" sz="2561" dirty="0" smtClean="0">
                <a:solidFill>
                  <a:schemeClr val="tx1"/>
                </a:solidFill>
                <a:latin typeface="Calibri" panose="020F0502020204030204" pitchFamily="34" charset="0"/>
                <a:cs typeface="Calibri" panose="020F0502020204030204" pitchFamily="34" charset="0"/>
              </a:rPr>
              <a:t>ffect</a:t>
            </a:r>
            <a:endParaRPr lang="en-GB" altLang="en-US" sz="256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4960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owerpoint_white_landscape">
  <a:themeElements>
    <a:clrScheme name="">
      <a:dk1>
        <a:srgbClr val="000000"/>
      </a:dk1>
      <a:lt1>
        <a:srgbClr val="FFFFFF"/>
      </a:lt1>
      <a:dk2>
        <a:srgbClr val="FFFFFF"/>
      </a:dk2>
      <a:lt2>
        <a:srgbClr val="808080"/>
      </a:lt2>
      <a:accent1>
        <a:srgbClr val="A4C6E5"/>
      </a:accent1>
      <a:accent2>
        <a:srgbClr val="498ECC"/>
      </a:accent2>
      <a:accent3>
        <a:srgbClr val="FFFFFF"/>
      </a:accent3>
      <a:accent4>
        <a:srgbClr val="000000"/>
      </a:accent4>
      <a:accent5>
        <a:srgbClr val="CFDFF0"/>
      </a:accent5>
      <a:accent6>
        <a:srgbClr val="4180B9"/>
      </a:accent6>
      <a:hlink>
        <a:srgbClr val="1766A7"/>
      </a:hlink>
      <a:folHlink>
        <a:srgbClr val="A4C6E5"/>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498ECC"/>
        </a:dk2>
        <a:lt2>
          <a:srgbClr val="808080"/>
        </a:lt2>
        <a:accent1>
          <a:srgbClr val="A4C6E5"/>
        </a:accent1>
        <a:accent2>
          <a:srgbClr val="498ECC"/>
        </a:accent2>
        <a:accent3>
          <a:srgbClr val="FFFFFF"/>
        </a:accent3>
        <a:accent4>
          <a:srgbClr val="000000"/>
        </a:accent4>
        <a:accent5>
          <a:srgbClr val="CFDFF0"/>
        </a:accent5>
        <a:accent6>
          <a:srgbClr val="4180B9"/>
        </a:accent6>
        <a:hlink>
          <a:srgbClr val="1766A7"/>
        </a:hlink>
        <a:folHlink>
          <a:srgbClr val="A4C6E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Powerpoint_white_landscape</Template>
  <TotalTime>1210</TotalTime>
  <Words>2046</Words>
  <Application>Microsoft Office PowerPoint</Application>
  <PresentationFormat>Custom</PresentationFormat>
  <Paragraphs>177</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Narrow</vt:lpstr>
      <vt:lpstr>Calibri</vt:lpstr>
      <vt:lpstr>Comic Sans MS</vt:lpstr>
      <vt:lpstr>Helvetica</vt:lpstr>
      <vt:lpstr>Times New Roman</vt:lpstr>
      <vt:lpstr>Powerpoint_white_landscape</vt:lpstr>
      <vt:lpstr>PowerPoint Presentation</vt:lpstr>
      <vt:lpstr>Welcome and introduction</vt:lpstr>
      <vt:lpstr>Objectives</vt:lpstr>
      <vt:lpstr>Reminder: Communication is complex!</vt:lpstr>
      <vt:lpstr>Strategies</vt:lpstr>
      <vt:lpstr>Things you can do right away</vt:lpstr>
      <vt:lpstr>More things you can do right away</vt:lpstr>
      <vt:lpstr>PowerPoint Presentation</vt:lpstr>
      <vt:lpstr>Visual support </vt:lpstr>
      <vt:lpstr>Feelings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Prompt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play intervention</vt:lpstr>
      <vt:lpstr>PowerPoint Presentation</vt:lpstr>
      <vt:lpstr>What’s one thing can you try this week?</vt:lpstr>
      <vt:lpstr>Take-home messages</vt:lpstr>
    </vt:vector>
  </TitlesOfParts>
  <Manager/>
  <Company>Monash Health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working with young people with language and communication difficulties</dc:title>
  <dc:subject/>
  <dc:creator>Chantele Edlington</dc:creator>
  <cp:keywords/>
  <dc:description/>
  <cp:lastModifiedBy>Brydie Nielson</cp:lastModifiedBy>
  <cp:revision>98</cp:revision>
  <cp:lastPrinted>2019-04-09T00:16:06Z</cp:lastPrinted>
  <dcterms:created xsi:type="dcterms:W3CDTF">2019-03-28T02:15:37Z</dcterms:created>
  <dcterms:modified xsi:type="dcterms:W3CDTF">2019-08-09T06:05:41Z</dcterms:modified>
  <cp:category/>
</cp:coreProperties>
</file>