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203E-3019-412E-8D4A-A639341DF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19211-A5A3-4B13-B2A0-3E85AE108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E903A-E1A0-42D7-B337-4753411F6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4B8CC-45A9-4716-8F47-AEB6E944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6F0C4-16E8-4337-9327-301A7A8B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413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41168-AB1B-478C-8ABD-B68A81DA3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D84E6-7285-4ED2-B90F-5F55BC97C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C4E43-0AC2-4085-A3C6-43F6C25D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F1CC4-55A3-4557-9AE9-DF417041C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DCD7B-B4B1-4FE7-B841-D95AD94E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45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113688-D244-4B5C-AF4E-711E19D585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2C4AC-4CC2-4D01-AF50-9FEAC7D6D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8CA8B-18A2-4D35-99EB-580752F7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64F2E-C38A-4B5A-9227-427A6781C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BAF96-AF34-489F-BD10-98323D0AD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581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C8AA7-DAF8-4945-A1F9-191FBFAB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7F932-FAAE-4C8A-90A1-88042EAA0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CED7C-3299-431B-92A1-C65A47662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F8316-9244-4C53-96E5-5C19CF42F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D8840-FF93-4F74-9724-FA2F4CC47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739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2A1D8-A288-415F-AF5E-78DFEB8FB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35F59-9784-4432-9743-29BD58DCD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B3B07-1D50-4926-93D9-1FEC66742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C529D-66BE-42C3-86F0-037EEF807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3CBF2-62BF-4B59-AEC1-C8EAD136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717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8DCF7-0628-46D9-99CD-E70BB2D86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4F21A-7300-4092-B8A3-15B7E9270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AD7744-A42A-4CFA-8BF6-49D4BC2EF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14FCE-1588-47AD-A503-67E9E39DF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D8043-50CB-4FFA-9D81-5DDD1FE81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C4321-66F4-4872-B55A-5FACEB4B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090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CBE0E-B5EE-4B2D-AA65-002B55701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61FAE-0F36-470D-B17A-93772387A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E1868D-4759-4EA2-8523-03C37AE09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D1F668-5643-4329-9906-5BD218DB7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438019-0C1E-472D-AC87-A596D03B5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CCCB17-033E-4E58-BE25-7C2E05881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80B67A-5721-4F0B-9F10-BD34DF0B2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76DE9-BC04-4EA9-9A98-B630B98D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195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C6C0D-6E37-4980-B4E8-05ED15DDF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131E6E-34EA-4385-9281-1D5D3B44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64744-9D26-451E-9121-5D2229B4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762CA3-CCA1-4204-9545-E5A7CE74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282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348ECB-B727-48EF-B0E1-D79EC747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790EF8-11A1-4D7C-8C3F-BB705D7AE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7659B-07AE-410E-8BEF-6C3837D2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697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65EA-1FC2-4EFE-B501-EAC70648A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C512A-4126-482F-BBBD-C3C972E37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8A9DB-931C-4028-8A98-19E72B8A4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20ADB-92B2-4B3B-ABA8-D45BF20F9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27813-7C52-4ED2-8A37-860C41CB8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B025B-115A-4F39-802A-44D0C955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03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B381A-EB2D-4242-8501-A504C8AEC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EED08-9B6D-48E2-902A-3DCAB89266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E7BAF0-EED4-41D3-BD95-3286BB0A3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4CB95-E24F-4B67-8274-61B1008C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4AA1F-B75F-488C-948E-4B2D3A30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D74A8-92DF-4AB8-B363-CD077FA7C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92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52C25-8C52-4256-AED7-4F6C1BF1D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2ACE3-4C8F-42AC-91F5-4B526744A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A5322-4455-4290-A9CC-D2D7851E8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FF279-685D-4B87-B22E-7CE68A417BCD}" type="datetimeFigureOut">
              <a:rPr lang="en-AU" smtClean="0"/>
              <a:t>4/06/2019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548C8-4E6C-43E5-ADCC-F5FA79C11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2596B-A1FA-4DDE-982C-65259E442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716C9-FC70-4C5F-8DF0-6C57D04609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912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1FA3-1A73-444F-85ED-15DF0CDE6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Reference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8C8A-7B37-48E1-9BD7-438B57A5D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301"/>
            <a:ext cx="10515600" cy="4734662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/>
              <a:t>Prevalence of SLC &amp; Mental Health</a:t>
            </a:r>
            <a:endParaRPr lang="en-AU" dirty="0"/>
          </a:p>
          <a:p>
            <a:r>
              <a:rPr lang="en-AU" dirty="0"/>
              <a:t>Benner, G.J., Nelson, J. R., &amp; Epstein, M.H., (2002) Language skills of children in EBD. A literature review. </a:t>
            </a:r>
            <a:r>
              <a:rPr lang="en-AU" i="1" dirty="0"/>
              <a:t>Journal of Emotional and Behavioural Disorders</a:t>
            </a:r>
            <a:r>
              <a:rPr lang="en-AU" dirty="0"/>
              <a:t>, 10(1),43-45. </a:t>
            </a:r>
          </a:p>
          <a:p>
            <a:r>
              <a:rPr lang="en-AU" dirty="0"/>
              <a:t>Clarke, A. (2006) </a:t>
            </a:r>
            <a:r>
              <a:rPr lang="en-AU" i="1" dirty="0"/>
              <a:t>Charting a life: Analysis of 50 adolescents in a long -stay mental health unit.</a:t>
            </a:r>
            <a:r>
              <a:rPr lang="en-AU" dirty="0"/>
              <a:t> In proceedings of 17</a:t>
            </a:r>
            <a:r>
              <a:rPr lang="en-AU" baseline="30000" dirty="0"/>
              <a:t>th</a:t>
            </a:r>
            <a:r>
              <a:rPr lang="en-AU" dirty="0"/>
              <a:t> Word Congress of the International Association for Child and Adolescent Psychiatry and Allied Professionals Conference. Melbourne: Australia</a:t>
            </a:r>
          </a:p>
          <a:p>
            <a:r>
              <a:rPr lang="en-AU" dirty="0"/>
              <a:t>Conti- Ramsden, G., </a:t>
            </a:r>
            <a:r>
              <a:rPr lang="en-AU" dirty="0" err="1"/>
              <a:t>Mok</a:t>
            </a:r>
            <a:r>
              <a:rPr lang="en-AU" dirty="0"/>
              <a:t>, P.L.H., Pickles, A., &amp; Durkin, K. (2013). Adolescents with a history of specific language impairment (SLI): Strengths and difficulties in social, emotional and behavioural functioning. </a:t>
            </a:r>
            <a:r>
              <a:rPr lang="en-AU" i="1" dirty="0"/>
              <a:t>Research into Developmental Disability</a:t>
            </a:r>
            <a:r>
              <a:rPr lang="en-AU" dirty="0"/>
              <a:t>, 34(11), 4161-4169 </a:t>
            </a:r>
          </a:p>
          <a:p>
            <a:r>
              <a:rPr lang="en-AU" dirty="0"/>
              <a:t>Emerson, J., &amp; Enderby, P.  (1996). Prevalence of speech and language disorders in a mental illness unit. </a:t>
            </a:r>
            <a:r>
              <a:rPr lang="en-AU" i="1" dirty="0"/>
              <a:t>European Journal of Disorders of Communication,</a:t>
            </a:r>
            <a:r>
              <a:rPr lang="en-AU" dirty="0"/>
              <a:t> 31(3), 221-36</a:t>
            </a:r>
          </a:p>
          <a:p>
            <a:r>
              <a:rPr lang="en-AU" dirty="0" err="1"/>
              <a:t>Frederico</a:t>
            </a:r>
            <a:r>
              <a:rPr lang="en-AU" dirty="0"/>
              <a:t>, M., Jackson, A.L., Black, C.M., Joffe, B., </a:t>
            </a:r>
            <a:r>
              <a:rPr lang="en-AU" dirty="0" err="1"/>
              <a:t>McConachy</a:t>
            </a:r>
            <a:r>
              <a:rPr lang="en-AU" dirty="0"/>
              <a:t>, J., &amp; Worthington, N. (2014). Small Talk: Identifying communication problems in maltreated children - developing a problem identification tool. Melbourne: Berry Street Childhood Institute.</a:t>
            </a:r>
          </a:p>
          <a:p>
            <a:r>
              <a:rPr lang="en-AU" dirty="0"/>
              <a:t>Hollo, A., </a:t>
            </a:r>
            <a:r>
              <a:rPr lang="en-AU" dirty="0" err="1"/>
              <a:t>Wehby</a:t>
            </a:r>
            <a:r>
              <a:rPr lang="en-AU" dirty="0"/>
              <a:t>, J., &amp; Oliver, R. (2014). Unidentified language deficits in children with emotional and behavioural disorders: a meta -analysis. </a:t>
            </a:r>
            <a:r>
              <a:rPr lang="en-AU" i="1" dirty="0"/>
              <a:t>Exceptional Children</a:t>
            </a:r>
            <a:r>
              <a:rPr lang="en-AU" dirty="0"/>
              <a:t>. 80(2),169-186</a:t>
            </a:r>
          </a:p>
          <a:p>
            <a:r>
              <a:rPr lang="en-AU" dirty="0" err="1"/>
              <a:t>Nippold</a:t>
            </a:r>
            <a:r>
              <a:rPr lang="en-AU" dirty="0"/>
              <a:t>, M. A., &amp; Schwartz, I. E. (2002) Do children recover from Specific Language Impairment? Advances in Speech Language Pathology, 4(1) 41-49</a:t>
            </a:r>
          </a:p>
          <a:p>
            <a:r>
              <a:rPr lang="en-AU" dirty="0"/>
              <a:t>Snow, P. C., &amp; Powell, M. (2008). Oral Language Competence, Social Skills and High‐risk Boys: What are Juvenile Offenders Trying to Tell us? </a:t>
            </a:r>
            <a:r>
              <a:rPr lang="en-AU" i="1" dirty="0"/>
              <a:t>Children and Society</a:t>
            </a:r>
            <a:r>
              <a:rPr lang="en-AU" dirty="0"/>
              <a:t>, 22(1), 16-28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80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16790-D813-4FCA-B368-70038231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901"/>
            <a:ext cx="10515600" cy="5649062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/>
              <a:t>Psychosis / Schizophrenia</a:t>
            </a:r>
            <a:endParaRPr lang="en-AU" dirty="0"/>
          </a:p>
          <a:p>
            <a:r>
              <a:rPr lang="en-US" dirty="0" err="1"/>
              <a:t>Massoud</a:t>
            </a:r>
            <a:r>
              <a:rPr lang="en-US" dirty="0"/>
              <a:t> S, </a:t>
            </a:r>
            <a:r>
              <a:rPr lang="en-US" dirty="0" err="1"/>
              <a:t>Kuskowski</a:t>
            </a:r>
            <a:r>
              <a:rPr lang="en-US" dirty="0"/>
              <a:t> M, </a:t>
            </a:r>
            <a:r>
              <a:rPr lang="en-US" dirty="0" err="1"/>
              <a:t>Gundel</a:t>
            </a:r>
            <a:r>
              <a:rPr lang="en-US" dirty="0"/>
              <a:t> J (2014). Abnormal dynamics of language in </a:t>
            </a:r>
            <a:r>
              <a:rPr lang="en-US" dirty="0" err="1"/>
              <a:t>schizophrenia.</a:t>
            </a:r>
            <a:r>
              <a:rPr lang="en-US" i="1" dirty="0" err="1"/>
              <a:t>Psychiatry</a:t>
            </a:r>
            <a:r>
              <a:rPr lang="en-US" i="1" dirty="0"/>
              <a:t> Research, Vol 216 (3).</a:t>
            </a:r>
            <a:r>
              <a:rPr lang="en-US" dirty="0"/>
              <a:t>320 -324 </a:t>
            </a:r>
            <a:endParaRPr lang="en-AU" dirty="0"/>
          </a:p>
          <a:p>
            <a:r>
              <a:rPr lang="en-US" dirty="0" err="1"/>
              <a:t>Pawelczyk</a:t>
            </a:r>
            <a:r>
              <a:rPr lang="en-US" dirty="0"/>
              <a:t> A, </a:t>
            </a:r>
            <a:r>
              <a:rPr lang="en-US" dirty="0" err="1"/>
              <a:t>Kojek</a:t>
            </a:r>
            <a:r>
              <a:rPr lang="en-US" dirty="0"/>
              <a:t> E, </a:t>
            </a:r>
            <a:r>
              <a:rPr lang="en-US" dirty="0" err="1"/>
              <a:t>Ziwner</a:t>
            </a:r>
            <a:r>
              <a:rPr lang="en-US" dirty="0"/>
              <a:t> N, </a:t>
            </a:r>
            <a:r>
              <a:rPr lang="en-US" dirty="0" err="1"/>
              <a:t>Gawlowska</a:t>
            </a:r>
            <a:r>
              <a:rPr lang="en-US" dirty="0"/>
              <a:t>- </a:t>
            </a:r>
            <a:r>
              <a:rPr lang="en-US" dirty="0" err="1"/>
              <a:t>Sawosz</a:t>
            </a:r>
            <a:r>
              <a:rPr lang="en-US" dirty="0"/>
              <a:t> M, </a:t>
            </a:r>
            <a:r>
              <a:rPr lang="en-US" dirty="0" err="1"/>
              <a:t>Pawelczyk</a:t>
            </a:r>
            <a:r>
              <a:rPr lang="en-US" dirty="0"/>
              <a:t> T, (2018) Higher order language dysfunction as a possible neurological endophenotype for schizophrenia.  </a:t>
            </a:r>
            <a:r>
              <a:rPr lang="en-US" i="1" dirty="0"/>
              <a:t>Psychiatry Research, Vol 267</a:t>
            </a:r>
            <a:r>
              <a:rPr lang="en-US" dirty="0"/>
              <a:t>. 63-72</a:t>
            </a:r>
            <a:endParaRPr lang="en-AU" dirty="0"/>
          </a:p>
          <a:p>
            <a:r>
              <a:rPr lang="en-US" dirty="0" err="1"/>
              <a:t>Mouridsen</a:t>
            </a:r>
            <a:r>
              <a:rPr lang="en-US" dirty="0"/>
              <a:t>, </a:t>
            </a:r>
            <a:r>
              <a:rPr lang="en-US" dirty="0" err="1"/>
              <a:t>Srend</a:t>
            </a:r>
            <a:r>
              <a:rPr lang="en-US" dirty="0"/>
              <a:t>  and </a:t>
            </a:r>
            <a:r>
              <a:rPr lang="en-US" dirty="0" err="1"/>
              <a:t>Haushchild</a:t>
            </a:r>
            <a:r>
              <a:rPr lang="en-US" dirty="0"/>
              <a:t>, Karen-Marie (2018).  A longitudinal study of schizophrenia and affective spectrum disorders in individuals diagnosed with a developmental language disorder as children.  </a:t>
            </a:r>
            <a:r>
              <a:rPr lang="en-US" i="1" dirty="0"/>
              <a:t>Journal of Neural Transmission. Vol 115 (11)</a:t>
            </a:r>
            <a:r>
              <a:rPr lang="en-US" dirty="0"/>
              <a:t>1591-1597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b="1" dirty="0"/>
              <a:t>Impacts of SLC needs on Mental Health</a:t>
            </a:r>
            <a:endParaRPr lang="en-AU" dirty="0"/>
          </a:p>
          <a:p>
            <a:r>
              <a:rPr lang="en-AU" dirty="0" err="1"/>
              <a:t>Voci</a:t>
            </a:r>
            <a:r>
              <a:rPr lang="en-AU" dirty="0"/>
              <a:t> S, </a:t>
            </a:r>
            <a:r>
              <a:rPr lang="en-AU" dirty="0" err="1"/>
              <a:t>Beitchman</a:t>
            </a:r>
            <a:r>
              <a:rPr lang="en-AU" dirty="0"/>
              <a:t> J, </a:t>
            </a:r>
            <a:r>
              <a:rPr lang="en-AU" dirty="0" err="1"/>
              <a:t>Brownlie</a:t>
            </a:r>
            <a:r>
              <a:rPr lang="en-AU" dirty="0"/>
              <a:t> E, Wilson D. (2006).  Social anxiety in late adolescence: the importance of early childhood language impairment. </a:t>
            </a:r>
            <a:r>
              <a:rPr lang="en-AU" i="1" dirty="0"/>
              <a:t>Journal of Anxiety Disorders 20 (7).</a:t>
            </a:r>
            <a:r>
              <a:rPr lang="en-AU" dirty="0"/>
              <a:t>915-930            </a:t>
            </a:r>
          </a:p>
          <a:p>
            <a:r>
              <a:rPr lang="en-US" dirty="0" err="1"/>
              <a:t>Wadman</a:t>
            </a:r>
            <a:r>
              <a:rPr lang="en-US" dirty="0"/>
              <a:t> R, Botting N, Durkin K, Conti-Ramsden G. (2011). Changes in emotional health systems in adolescents with specific language impairment. </a:t>
            </a:r>
            <a:r>
              <a:rPr lang="en-US" i="1" dirty="0"/>
              <a:t>International Journal of language and Communication Disorders 46 (6).  </a:t>
            </a:r>
            <a:r>
              <a:rPr lang="en-US" dirty="0"/>
              <a:t>641 -656</a:t>
            </a:r>
            <a:endParaRPr lang="en-AU" dirty="0"/>
          </a:p>
          <a:p>
            <a:r>
              <a:rPr lang="en-US" dirty="0"/>
              <a:t>Conti Ramsden G, Botting N, (2008). Emotional health in adolescents with and without a history of Specific Language Impairment.  </a:t>
            </a:r>
            <a:r>
              <a:rPr lang="en-US" i="1" dirty="0"/>
              <a:t>Journal of Child Psychology and Psychiatry Vol 49(5). </a:t>
            </a:r>
            <a:r>
              <a:rPr lang="en-US" dirty="0"/>
              <a:t>515 -525</a:t>
            </a:r>
            <a:endParaRPr lang="en-AU" dirty="0"/>
          </a:p>
          <a:p>
            <a:r>
              <a:rPr lang="en-AU" dirty="0"/>
              <a:t>Conti-Ramsden, G., Durkin, K., </a:t>
            </a:r>
            <a:r>
              <a:rPr lang="en-AU" dirty="0" err="1"/>
              <a:t>Mok</a:t>
            </a:r>
            <a:r>
              <a:rPr lang="en-AU" dirty="0"/>
              <a:t>, P.L., </a:t>
            </a:r>
            <a:r>
              <a:rPr lang="en-AU" dirty="0" err="1"/>
              <a:t>Toseeb</a:t>
            </a:r>
            <a:r>
              <a:rPr lang="en-AU" dirty="0"/>
              <a:t>, U., &amp; Botting, N. (2016). Health Employment and relationships: Correlates of personal wellbeing in young adults with and without a history of childhood language impairments. </a:t>
            </a:r>
            <a:r>
              <a:rPr lang="en-AU" i="1" dirty="0"/>
              <a:t>Social Science &amp; Medicine,</a:t>
            </a:r>
            <a:r>
              <a:rPr lang="en-AU" dirty="0"/>
              <a:t> 160, 20-28</a:t>
            </a:r>
          </a:p>
          <a:p>
            <a:endParaRPr lang="en-US" b="1" dirty="0"/>
          </a:p>
          <a:p>
            <a:r>
              <a:rPr lang="en-US" b="1" dirty="0"/>
              <a:t>SLC &amp; ADHD</a:t>
            </a:r>
            <a:endParaRPr lang="en-AU" dirty="0"/>
          </a:p>
          <a:p>
            <a:r>
              <a:rPr lang="en-US" dirty="0" err="1"/>
              <a:t>Barini</a:t>
            </a:r>
            <a:r>
              <a:rPr lang="en-US" dirty="0"/>
              <a:t> N. S &amp; </a:t>
            </a:r>
            <a:r>
              <a:rPr lang="en-US" dirty="0" err="1"/>
              <a:t>Hage</a:t>
            </a:r>
            <a:r>
              <a:rPr lang="en-US" dirty="0"/>
              <a:t> S RV,(2015). Vocabulary and verbal comprehension of students with ADHD. </a:t>
            </a:r>
            <a:r>
              <a:rPr lang="en-US" i="1" dirty="0"/>
              <a:t>CODAS 27 (5),</a:t>
            </a:r>
            <a:r>
              <a:rPr lang="en-US" dirty="0"/>
              <a:t>446 -451 </a:t>
            </a:r>
            <a:endParaRPr lang="en-AU" dirty="0"/>
          </a:p>
          <a:p>
            <a:r>
              <a:rPr lang="en-US" dirty="0" err="1"/>
              <a:t>Benital</a:t>
            </a:r>
            <a:r>
              <a:rPr lang="en-US" dirty="0"/>
              <a:t> Green, Katherine Johnson, Lesley Bretherton, (2014). Pragmatic language difficulties in children with hyperactivity and attention problems: an integrated review. </a:t>
            </a:r>
            <a:r>
              <a:rPr lang="en-US" i="1" dirty="0"/>
              <a:t>International Journal of Language and Communication Disorder 49 (1), </a:t>
            </a:r>
            <a:r>
              <a:rPr lang="en-US" dirty="0"/>
              <a:t>15-29.</a:t>
            </a:r>
            <a:endParaRPr lang="en-AU" dirty="0"/>
          </a:p>
          <a:p>
            <a:r>
              <a:rPr lang="en-US" dirty="0" err="1"/>
              <a:t>Sciberras</a:t>
            </a:r>
            <a:r>
              <a:rPr lang="en-US" dirty="0"/>
              <a:t> E, Mueller K, </a:t>
            </a:r>
            <a:r>
              <a:rPr lang="en-US" dirty="0" err="1"/>
              <a:t>Efron</a:t>
            </a:r>
            <a:r>
              <a:rPr lang="en-US" dirty="0"/>
              <a:t> D, </a:t>
            </a:r>
            <a:r>
              <a:rPr lang="en-US" dirty="0" err="1"/>
              <a:t>Busett</a:t>
            </a:r>
            <a:r>
              <a:rPr lang="en-US" dirty="0"/>
              <a:t> M, Anderson V, </a:t>
            </a:r>
            <a:r>
              <a:rPr lang="en-US" dirty="0" err="1"/>
              <a:t>Schilpzad</a:t>
            </a:r>
            <a:r>
              <a:rPr lang="en-US" dirty="0"/>
              <a:t> E, </a:t>
            </a:r>
            <a:r>
              <a:rPr lang="en-US" dirty="0" err="1"/>
              <a:t>Jongeling</a:t>
            </a:r>
            <a:r>
              <a:rPr lang="en-US" dirty="0"/>
              <a:t> D, Nicholson J. (2014). Language problems in children with ADHD: A community based study. </a:t>
            </a:r>
            <a:r>
              <a:rPr lang="en-US" i="1" dirty="0"/>
              <a:t>Pediatrics 133 (5), </a:t>
            </a:r>
            <a:r>
              <a:rPr lang="en-US" dirty="0"/>
              <a:t>793-800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564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186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Reference list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 list</dc:title>
  <dc:creator>Frances Saunders</dc:creator>
  <cp:lastModifiedBy>Frances Saunders</cp:lastModifiedBy>
  <cp:revision>1</cp:revision>
  <dcterms:created xsi:type="dcterms:W3CDTF">2019-06-04T12:27:13Z</dcterms:created>
  <dcterms:modified xsi:type="dcterms:W3CDTF">2019-06-04T12:31:13Z</dcterms:modified>
</cp:coreProperties>
</file>